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5.jpg" ContentType="image/gif"/>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81" r:id="rId3"/>
    <p:sldId id="261" r:id="rId4"/>
    <p:sldId id="266" r:id="rId5"/>
    <p:sldId id="258" r:id="rId6"/>
    <p:sldId id="279" r:id="rId7"/>
    <p:sldId id="260" r:id="rId8"/>
    <p:sldId id="280" r:id="rId9"/>
    <p:sldId id="273" r:id="rId10"/>
    <p:sldId id="274" r:id="rId11"/>
    <p:sldId id="275" r:id="rId12"/>
    <p:sldId id="271" r:id="rId13"/>
    <p:sldId id="276" r:id="rId14"/>
    <p:sldId id="272" r:id="rId15"/>
    <p:sldId id="263" r:id="rId16"/>
    <p:sldId id="282" r:id="rId17"/>
    <p:sldId id="277" r:id="rId18"/>
    <p:sldId id="278" r:id="rId19"/>
    <p:sldId id="265" r:id="rId20"/>
    <p:sldId id="262" r:id="rId21"/>
    <p:sldId id="267" r:id="rId22"/>
    <p:sldId id="268" r:id="rId23"/>
    <p:sldId id="269"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0379C8-B0BA-497B-830A-85E9B910604B}" v="2" dt="2020-09-01T19:33:02.683"/>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103" d="100"/>
          <a:sy n="103" d="100"/>
        </p:scale>
        <p:origin x="132" y="27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High School Diploma</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a:t>GED</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a:t>WIN</a:t>
          </a:r>
        </a:p>
        <a:p>
          <a:r>
            <a:rPr lang="en-US" dirty="0"/>
            <a:t>WorkKeys</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a:t>Career Pathway</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a:t>Manufacturing</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a:t>Literacy</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High School Diploma</a:t>
          </a:r>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GED</a:t>
          </a:r>
        </a:p>
      </dsp:txBody>
      <dsp:txXfrm>
        <a:off x="2580392" y="199"/>
        <a:ext cx="2093712" cy="1256227"/>
      </dsp:txXfrm>
    </dsp:sp>
    <dsp:sp modelId="{917D3CD9-BA5B-404E-931F-223BF970C99B}">
      <dsp:nvSpPr>
        <dsp:cNvPr id="0" name=""/>
        <dsp:cNvSpPr/>
      </dsp:nvSpPr>
      <dsp:spPr>
        <a:xfrm>
          <a:off x="277308"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WIN</a:t>
          </a:r>
        </a:p>
        <a:p>
          <a:pPr marL="0" lvl="0" indent="0" algn="ctr" defTabSz="889000">
            <a:lnSpc>
              <a:spcPct val="90000"/>
            </a:lnSpc>
            <a:spcBef>
              <a:spcPct val="0"/>
            </a:spcBef>
            <a:spcAft>
              <a:spcPct val="35000"/>
            </a:spcAft>
            <a:buNone/>
          </a:pPr>
          <a:r>
            <a:rPr lang="en-US" sz="2000" kern="1200" dirty="0"/>
            <a:t>WorkKeys</a:t>
          </a:r>
        </a:p>
      </dsp:txBody>
      <dsp:txXfrm>
        <a:off x="277308" y="1465798"/>
        <a:ext cx="2093712" cy="1256227"/>
      </dsp:txXfrm>
    </dsp:sp>
    <dsp:sp modelId="{4F7EBD7D-DFCF-42D9-919C-E6E65091B79C}">
      <dsp:nvSpPr>
        <dsp:cNvPr id="0" name=""/>
        <dsp:cNvSpPr/>
      </dsp:nvSpPr>
      <dsp:spPr>
        <a:xfrm>
          <a:off x="2580392" y="1465798"/>
          <a:ext cx="2093712"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Career Pathway</a:t>
          </a:r>
        </a:p>
      </dsp:txBody>
      <dsp:txXfrm>
        <a:off x="2580392" y="1465798"/>
        <a:ext cx="2093712"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Manufacturing</a:t>
          </a:r>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Literacy</a:t>
          </a:r>
        </a:p>
      </dsp:txBody>
      <dsp:txXfrm>
        <a:off x="2580392" y="2931397"/>
        <a:ext cx="2093712" cy="12562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10/20/2020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10/20/2020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77ae687167_0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77ae687167_0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10/20/2020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10/20/2020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10/20/2020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10/20/2020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10/20/2020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10/20/2020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10/20/2020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10/20/2020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10/20/2020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10/20/2020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dirty="0"/>
              <a:t>Click to edit Master title style</a:t>
            </a:r>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10/20/2020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10/20/2020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10/20/2020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source=images&amp;cd=&amp;cad=rja&amp;uact=8&amp;ved=0ahUKEwjpg7qos5HWAhUGKCYKHV7eDkcQjRwIBw&amp;url=http://www.aveson.org/agla/cell-phone-policy&amp;psig=AFQjCNEpFPMkiFpfGSpe6fR26aaVQUPw3w&amp;ust=1504816189169626" TargetMode="Externa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pngall.com/learning-png/download/47031"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pngall.com/temperature-png" TargetMode="External"/><Relationship Id="rId11" Type="http://schemas.openxmlformats.org/officeDocument/2006/relationships/hyperlink" Target="https://www.rawpixel.com/search/surgical%20mask" TargetMode="External"/><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0.xml"/><Relationship Id="rId6" Type="http://schemas.openxmlformats.org/officeDocument/2006/relationships/hyperlink" Target="http://youreyeonthefuture.wordpress.com/tag/overseas-education/" TargetMode="External"/><Relationship Id="rId5" Type="http://schemas.openxmlformats.org/officeDocument/2006/relationships/image" Target="../media/image35.jp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ttps://docs.google.com/forms/d/e/1FAIpQLSfFojghUnlblskxmCkXPe8LoEK6Pwufy_juz_zRGYZmyGBuOA/viewform?vc=0&amp;c=0&amp;w=1&amp;flr=0" TargetMode="External"/><Relationship Id="rId1" Type="http://schemas.openxmlformats.org/officeDocument/2006/relationships/slideLayout" Target="../slideLayouts/slideLayout2.xml"/><Relationship Id="rId4" Type="http://schemas.openxmlformats.org/officeDocument/2006/relationships/hyperlink" Target="https://pixabay.com/en/register-keyboard-25798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www.ged.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6772" y="1752600"/>
            <a:ext cx="8220172" cy="1828800"/>
          </a:xfrm>
        </p:spPr>
        <p:txBody>
          <a:bodyPr>
            <a:normAutofit fontScale="90000"/>
          </a:bodyPr>
          <a:lstStyle/>
          <a:p>
            <a:r>
              <a:rPr lang="en-US" dirty="0"/>
              <a:t>Edgefield-McCormick Adult Education and Family Literacy</a:t>
            </a:r>
          </a:p>
        </p:txBody>
      </p:sp>
      <p:sp>
        <p:nvSpPr>
          <p:cNvPr id="3" name="Subtitle 2"/>
          <p:cNvSpPr>
            <a:spLocks noGrp="1"/>
          </p:cNvSpPr>
          <p:nvPr>
            <p:ph type="subTitle" idx="1"/>
          </p:nvPr>
        </p:nvSpPr>
        <p:spPr/>
        <p:txBody>
          <a:bodyPr/>
          <a:lstStyle/>
          <a:p>
            <a:r>
              <a:rPr lang="en-US" dirty="0"/>
              <a:t>A great place to start!</a:t>
            </a:r>
          </a:p>
        </p:txBody>
      </p:sp>
      <p:pic>
        <p:nvPicPr>
          <p:cNvPr id="6" name="Picture 5" descr="A picture containing light&#10;&#10;Description automatically generated">
            <a:extLst>
              <a:ext uri="{FF2B5EF4-FFF2-40B4-BE49-F238E27FC236}">
                <a16:creationId xmlns:a16="http://schemas.microsoft.com/office/drawing/2014/main" id="{A5CF5262-AF16-4BB7-BE4B-3BF636C960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98" y="2922309"/>
            <a:ext cx="3446846" cy="3200093"/>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3766868"/>
            <a:ext cx="6581422" cy="2308324"/>
          </a:xfrm>
          <a:prstGeom prst="rect">
            <a:avLst/>
          </a:prstGeom>
        </p:spPr>
        <p:txBody>
          <a:bodyPr wrap="square">
            <a:spAutoFit/>
          </a:bodyPr>
          <a:lstStyle/>
          <a:p>
            <a:r>
              <a:rPr lang="en-US" dirty="0"/>
              <a:t>				 </a:t>
            </a:r>
          </a:p>
          <a:p>
            <a:r>
              <a:rPr lang="en-US" dirty="0"/>
              <a:t>The following courses require an End-of-Course Assessment to receive course credit: </a:t>
            </a:r>
          </a:p>
          <a:p>
            <a:r>
              <a:rPr lang="en-US" dirty="0"/>
              <a:t>1.) Algebra1 </a:t>
            </a:r>
          </a:p>
          <a:p>
            <a:r>
              <a:rPr lang="en-US" dirty="0"/>
              <a:t>2.) English 1 </a:t>
            </a:r>
          </a:p>
          <a:p>
            <a:r>
              <a:rPr lang="en-US" dirty="0"/>
              <a:t>3.) Physical Science </a:t>
            </a:r>
          </a:p>
          <a:p>
            <a:r>
              <a:rPr lang="en-US" dirty="0"/>
              <a:t>4.) Biology </a:t>
            </a:r>
          </a:p>
          <a:p>
            <a:r>
              <a:rPr lang="en-US" dirty="0"/>
              <a:t>5.) US History and Constitution </a:t>
            </a:r>
          </a:p>
        </p:txBody>
      </p:sp>
      <p:graphicFrame>
        <p:nvGraphicFramePr>
          <p:cNvPr id="3" name="Table 2"/>
          <p:cNvGraphicFramePr>
            <a:graphicFrameLocks noGrp="1"/>
          </p:cNvGraphicFramePr>
          <p:nvPr>
            <p:extLst>
              <p:ext uri="{D42A27DB-BD31-4B8C-83A1-F6EECF244321}">
                <p14:modId xmlns:p14="http://schemas.microsoft.com/office/powerpoint/2010/main" val="444286989"/>
              </p:ext>
            </p:extLst>
          </p:nvPr>
        </p:nvGraphicFramePr>
        <p:xfrm>
          <a:off x="711200" y="1770944"/>
          <a:ext cx="7454266" cy="1854200"/>
        </p:xfrm>
        <a:graphic>
          <a:graphicData uri="http://schemas.openxmlformats.org/drawingml/2006/table">
            <a:tbl>
              <a:tblPr firstRow="1" bandRow="1">
                <a:tableStyleId>{F5AB1C69-6EDB-4FF4-983F-18BD219EF322}</a:tableStyleId>
              </a:tblPr>
              <a:tblGrid>
                <a:gridCol w="3056255">
                  <a:extLst>
                    <a:ext uri="{9D8B030D-6E8A-4147-A177-3AD203B41FA5}">
                      <a16:colId xmlns:a16="http://schemas.microsoft.com/office/drawing/2014/main" val="20000"/>
                    </a:ext>
                  </a:extLst>
                </a:gridCol>
                <a:gridCol w="2613343">
                  <a:extLst>
                    <a:ext uri="{9D8B030D-6E8A-4147-A177-3AD203B41FA5}">
                      <a16:colId xmlns:a16="http://schemas.microsoft.com/office/drawing/2014/main" val="20001"/>
                    </a:ext>
                  </a:extLst>
                </a:gridCol>
                <a:gridCol w="1784668">
                  <a:extLst>
                    <a:ext uri="{9D8B030D-6E8A-4147-A177-3AD203B41FA5}">
                      <a16:colId xmlns:a16="http://schemas.microsoft.com/office/drawing/2014/main" val="20002"/>
                    </a:ext>
                  </a:extLst>
                </a:gridCol>
              </a:tblGrid>
              <a:tr h="370840">
                <a:tc gridSpan="3">
                  <a:txBody>
                    <a:bodyPr/>
                    <a:lstStyle/>
                    <a:p>
                      <a:pPr algn="ctr"/>
                      <a:r>
                        <a:rPr lang="en-US" dirty="0"/>
                        <a:t>Units of Credit</a:t>
                      </a:r>
                      <a:r>
                        <a:rPr lang="en-US" baseline="0" dirty="0"/>
                        <a:t> </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English      4</a:t>
                      </a:r>
                    </a:p>
                  </a:txBody>
                  <a:tcPr/>
                </a:tc>
                <a:tc>
                  <a:txBody>
                    <a:bodyPr/>
                    <a:lstStyle/>
                    <a:p>
                      <a:r>
                        <a:rPr lang="en-US" dirty="0"/>
                        <a:t>US History          1</a:t>
                      </a: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Math        4</a:t>
                      </a:r>
                    </a:p>
                  </a:txBody>
                  <a:tcPr/>
                </a:tc>
                <a:tc>
                  <a:txBody>
                    <a:bodyPr/>
                    <a:lstStyle/>
                    <a:p>
                      <a:r>
                        <a:rPr lang="en-US" dirty="0"/>
                        <a:t>Economics</a:t>
                      </a:r>
                      <a:r>
                        <a:rPr lang="en-US" baseline="0" dirty="0"/>
                        <a:t>        1/2</a:t>
                      </a:r>
                      <a:endParaRPr lang="en-US" dirty="0"/>
                    </a:p>
                  </a:txBody>
                  <a:tcPr/>
                </a:tc>
                <a:tc>
                  <a:txBody>
                    <a:bodyPr/>
                    <a:lstStyle/>
                    <a:p>
                      <a:r>
                        <a:rPr lang="en-US" dirty="0"/>
                        <a:t>Electives</a:t>
                      </a:r>
                      <a:r>
                        <a:rPr lang="en-US" baseline="0" dirty="0"/>
                        <a:t>    9</a:t>
                      </a:r>
                      <a:endParaRPr lang="en-US" dirty="0"/>
                    </a:p>
                  </a:txBody>
                  <a:tcPr/>
                </a:tc>
                <a:extLst>
                  <a:ext uri="{0D108BD9-81ED-4DB2-BD59-A6C34878D82A}">
                    <a16:rowId xmlns:a16="http://schemas.microsoft.com/office/drawing/2014/main" val="10002"/>
                  </a:ext>
                </a:extLst>
              </a:tr>
              <a:tr h="370840">
                <a:tc>
                  <a:txBody>
                    <a:bodyPr/>
                    <a:lstStyle/>
                    <a:p>
                      <a:r>
                        <a:rPr lang="en-US" dirty="0"/>
                        <a:t>Science      3</a:t>
                      </a:r>
                    </a:p>
                  </a:txBody>
                  <a:tcPr/>
                </a:tc>
                <a:tc>
                  <a:txBody>
                    <a:bodyPr/>
                    <a:lstStyle/>
                    <a:p>
                      <a:r>
                        <a:rPr lang="en-US" dirty="0"/>
                        <a:t>Government     1/2</a:t>
                      </a:r>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Other Social</a:t>
                      </a:r>
                      <a:r>
                        <a:rPr lang="en-US" baseline="0" dirty="0"/>
                        <a:t> Studies   1</a:t>
                      </a:r>
                      <a:endParaRPr lang="en-US" dirty="0"/>
                    </a:p>
                  </a:txBody>
                  <a:tcPr/>
                </a:tc>
                <a:tc>
                  <a:txBody>
                    <a:bodyPr/>
                    <a:lstStyle/>
                    <a:p>
                      <a:r>
                        <a:rPr lang="en-US" dirty="0"/>
                        <a:t>Computer Science</a:t>
                      </a:r>
                      <a:r>
                        <a:rPr lang="en-US" baseline="0" dirty="0"/>
                        <a:t> 1</a:t>
                      </a:r>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a:xfrm>
            <a:off x="500767" y="146756"/>
            <a:ext cx="10058402" cy="1219200"/>
          </a:xfrm>
        </p:spPr>
        <p:txBody>
          <a:bodyPr/>
          <a:lstStyle/>
          <a:p>
            <a:r>
              <a:rPr lang="en-US" dirty="0"/>
              <a:t>High School Diploma</a:t>
            </a:r>
          </a:p>
        </p:txBody>
      </p:sp>
      <p:sp>
        <p:nvSpPr>
          <p:cNvPr id="6" name="Rounded Rectangle 5"/>
          <p:cNvSpPr/>
          <p:nvPr/>
        </p:nvSpPr>
        <p:spPr>
          <a:xfrm>
            <a:off x="8850489" y="1693333"/>
            <a:ext cx="2359377" cy="3725334"/>
          </a:xfrm>
          <a:prstGeom prst="round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u="sng" dirty="0"/>
              <a:t>Disclaimer</a:t>
            </a:r>
          </a:p>
          <a:p>
            <a:pPr algn="ctr"/>
            <a:r>
              <a:rPr lang="en-US" dirty="0"/>
              <a:t>Students must have at least 18 units of credit to apply for the High School Diploma Program. Students cannot take more than 6 units of credit for the Year</a:t>
            </a:r>
          </a:p>
        </p:txBody>
      </p:sp>
    </p:spTree>
    <p:extLst>
      <p:ext uri="{BB962C8B-B14F-4D97-AF65-F5344CB8AC3E}">
        <p14:creationId xmlns:p14="http://schemas.microsoft.com/office/powerpoint/2010/main" val="21685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772" y="641022"/>
            <a:ext cx="6172201" cy="5029200"/>
          </a:xfrm>
        </p:spPr>
        <p:txBody>
          <a:bodyPr>
            <a:normAutofit lnSpcReduction="10000"/>
          </a:bodyPr>
          <a:lstStyle/>
          <a:p>
            <a:pPr marL="0" indent="0">
              <a:buNone/>
            </a:pPr>
            <a:r>
              <a:rPr lang="en-US" b="1" dirty="0"/>
              <a:t>The WIN/</a:t>
            </a:r>
            <a:r>
              <a:rPr lang="en-US" b="1" dirty="0" err="1"/>
              <a:t>WorkKeys</a:t>
            </a:r>
            <a:endParaRPr lang="en-US" b="1" dirty="0"/>
          </a:p>
          <a:p>
            <a:r>
              <a:rPr lang="en-US" dirty="0"/>
              <a:t>The Career Readiness Certificate Program is a process for developing and documenting universally recognized workplace skills.</a:t>
            </a:r>
          </a:p>
          <a:p>
            <a:pPr marL="0" indent="0">
              <a:buNone/>
            </a:pPr>
            <a:endParaRPr lang="en-US" dirty="0"/>
          </a:p>
          <a:p>
            <a:pPr marL="0" indent="0">
              <a:spcBef>
                <a:spcPts val="0"/>
              </a:spcBef>
              <a:buNone/>
            </a:pPr>
            <a:r>
              <a:rPr lang="en-US" b="1" dirty="0"/>
              <a:t>Areas required by most employers:   </a:t>
            </a:r>
          </a:p>
          <a:p>
            <a:pPr>
              <a:spcBef>
                <a:spcPts val="0"/>
              </a:spcBef>
            </a:pPr>
            <a:r>
              <a:rPr lang="en-US" dirty="0" err="1"/>
              <a:t>WorkPlace</a:t>
            </a:r>
            <a:r>
              <a:rPr lang="en-US" dirty="0"/>
              <a:t> Documents</a:t>
            </a:r>
          </a:p>
          <a:p>
            <a:pPr>
              <a:spcBef>
                <a:spcPts val="0"/>
              </a:spcBef>
            </a:pPr>
            <a:r>
              <a:rPr lang="en-US" dirty="0"/>
              <a:t> Applied Mathematics </a:t>
            </a:r>
          </a:p>
          <a:p>
            <a:pPr>
              <a:spcBef>
                <a:spcPts val="0"/>
              </a:spcBef>
            </a:pPr>
            <a:r>
              <a:rPr lang="en-US" dirty="0"/>
              <a:t> Graphic Literacy</a:t>
            </a:r>
          </a:p>
          <a:p>
            <a:pPr>
              <a:spcBef>
                <a:spcPts val="0"/>
              </a:spcBef>
            </a:pPr>
            <a:endParaRPr lang="en-US" dirty="0"/>
          </a:p>
          <a:p>
            <a:pPr>
              <a:spcBef>
                <a:spcPts val="0"/>
              </a:spcBef>
            </a:pPr>
            <a:r>
              <a:rPr lang="en-US" dirty="0"/>
              <a:t>Locating Information (WIN)</a:t>
            </a:r>
          </a:p>
          <a:p>
            <a:pPr>
              <a:spcBef>
                <a:spcPts val="0"/>
              </a:spcBef>
            </a:pPr>
            <a:r>
              <a:rPr lang="en-US" dirty="0"/>
              <a:t>Reading for Information (WIN)</a:t>
            </a:r>
          </a:p>
          <a:p>
            <a:pPr>
              <a:spcBef>
                <a:spcPts val="0"/>
              </a:spcBef>
            </a:pPr>
            <a:endParaRPr lang="en-US" dirty="0"/>
          </a:p>
        </p:txBody>
      </p:sp>
      <p:pic>
        <p:nvPicPr>
          <p:cNvPr id="5122" name="Picture 2" descr="http://www.cpwdc.org/wp-content/uploads/NCRC-Skill-Level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267" y="744008"/>
            <a:ext cx="4718755"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are to keep us Safe and Learning</a:t>
            </a:r>
          </a:p>
        </p:txBody>
      </p:sp>
      <p:sp>
        <p:nvSpPr>
          <p:cNvPr id="3" name="Text Placeholder 2"/>
          <p:cNvSpPr>
            <a:spLocks noGrp="1"/>
          </p:cNvSpPr>
          <p:nvPr>
            <p:ph type="body" idx="1"/>
          </p:nvPr>
        </p:nvSpPr>
        <p:spPr/>
        <p:txBody>
          <a:bodyPr/>
          <a:lstStyle/>
          <a:p>
            <a:r>
              <a:rPr lang="en-US" dirty="0"/>
              <a:t>Please refrain from the following:</a:t>
            </a:r>
          </a:p>
        </p:txBody>
      </p:sp>
      <p:sp>
        <p:nvSpPr>
          <p:cNvPr id="4" name="Content Placeholder 3"/>
          <p:cNvSpPr>
            <a:spLocks noGrp="1"/>
          </p:cNvSpPr>
          <p:nvPr>
            <p:ph sz="half" idx="2"/>
          </p:nvPr>
        </p:nvSpPr>
        <p:spPr>
          <a:xfrm>
            <a:off x="1069848" y="2505075"/>
            <a:ext cx="4956048" cy="4010025"/>
          </a:xfrm>
        </p:spPr>
        <p:txBody>
          <a:bodyPr>
            <a:normAutofit fontScale="85000" lnSpcReduction="10000"/>
          </a:bodyPr>
          <a:lstStyle/>
          <a:p>
            <a:pPr lvl="0"/>
            <a:r>
              <a:rPr lang="en-US" dirty="0"/>
              <a:t>Damaging Property</a:t>
            </a:r>
          </a:p>
          <a:p>
            <a:pPr lvl="0"/>
            <a:r>
              <a:rPr lang="en-US" dirty="0"/>
              <a:t>Abusing or threatening Others</a:t>
            </a:r>
          </a:p>
          <a:p>
            <a:pPr lvl="0"/>
            <a:r>
              <a:rPr lang="en-US" dirty="0"/>
              <a:t>Carrying a Weapon</a:t>
            </a:r>
          </a:p>
          <a:p>
            <a:pPr lvl="0"/>
            <a:r>
              <a:rPr lang="en-US" dirty="0"/>
              <a:t>Using Drugs </a:t>
            </a:r>
          </a:p>
          <a:p>
            <a:pPr lvl="0"/>
            <a:r>
              <a:rPr lang="en-US" dirty="0"/>
              <a:t>Bomb Threats</a:t>
            </a:r>
          </a:p>
          <a:p>
            <a:pPr lvl="0"/>
            <a:r>
              <a:rPr lang="en-US" dirty="0"/>
              <a:t>Endangering Others</a:t>
            </a:r>
          </a:p>
          <a:p>
            <a:pPr lvl="0"/>
            <a:r>
              <a:rPr lang="en-US" dirty="0"/>
              <a:t>Cheating on Tests</a:t>
            </a:r>
          </a:p>
          <a:p>
            <a:pPr lvl="0"/>
            <a:r>
              <a:rPr lang="en-US" b="1" dirty="0"/>
              <a:t>Leaving Campus before dismissal</a:t>
            </a:r>
          </a:p>
          <a:p>
            <a:pPr lvl="0"/>
            <a:endParaRPr lang="en-US" b="1" dirty="0"/>
          </a:p>
        </p:txBody>
      </p:sp>
      <p:sp>
        <p:nvSpPr>
          <p:cNvPr id="5" name="Text Placeholder 4"/>
          <p:cNvSpPr>
            <a:spLocks noGrp="1"/>
          </p:cNvSpPr>
          <p:nvPr>
            <p:ph type="body" sz="quarter" idx="3"/>
          </p:nvPr>
        </p:nvSpPr>
        <p:spPr>
          <a:xfrm>
            <a:off x="6130636" y="1569027"/>
            <a:ext cx="4956048" cy="593148"/>
          </a:xfrm>
        </p:spPr>
        <p:txBody>
          <a:bodyPr/>
          <a:lstStyle/>
          <a:p>
            <a:r>
              <a:rPr lang="en-US" dirty="0"/>
              <a:t>Dress Code</a:t>
            </a:r>
          </a:p>
        </p:txBody>
      </p:sp>
      <p:sp>
        <p:nvSpPr>
          <p:cNvPr id="6" name="Content Placeholder 5"/>
          <p:cNvSpPr>
            <a:spLocks noGrp="1"/>
          </p:cNvSpPr>
          <p:nvPr>
            <p:ph sz="quarter" idx="4"/>
          </p:nvPr>
        </p:nvSpPr>
        <p:spPr>
          <a:xfrm>
            <a:off x="6172200" y="2324453"/>
            <a:ext cx="4956048" cy="3476625"/>
          </a:xfrm>
        </p:spPr>
        <p:txBody>
          <a:bodyPr>
            <a:normAutofit fontScale="92500" lnSpcReduction="20000"/>
          </a:bodyPr>
          <a:lstStyle/>
          <a:p>
            <a:pPr lvl="0"/>
            <a:r>
              <a:rPr lang="en-US" dirty="0"/>
              <a:t>Dress to Impress</a:t>
            </a:r>
          </a:p>
          <a:p>
            <a:pPr lvl="0"/>
            <a:r>
              <a:rPr lang="en-US" dirty="0"/>
              <a:t>NO Pajamas or Slippers</a:t>
            </a:r>
          </a:p>
          <a:p>
            <a:pPr lvl="0"/>
            <a:r>
              <a:rPr lang="en-US" dirty="0"/>
              <a:t>No Mid-Sections or low-cut blouses </a:t>
            </a:r>
          </a:p>
          <a:p>
            <a:pPr lvl="0"/>
            <a:r>
              <a:rPr lang="en-US" dirty="0"/>
              <a:t>No Promotion of Drug Use </a:t>
            </a:r>
          </a:p>
          <a:p>
            <a:pPr lvl="0"/>
            <a:r>
              <a:rPr lang="en-US" dirty="0"/>
              <a:t>Pants must be pulled up at all times</a:t>
            </a:r>
          </a:p>
          <a:p>
            <a:pPr lvl="0"/>
            <a:r>
              <a:rPr lang="en-US" dirty="0"/>
              <a:t>No bonnets or headscarves</a:t>
            </a:r>
          </a:p>
          <a:p>
            <a:pPr lvl="0"/>
            <a:endParaRPr lang="en-US" dirty="0"/>
          </a:p>
          <a:p>
            <a:pPr lvl="0"/>
            <a:endParaRPr lang="en-US" dirty="0"/>
          </a:p>
          <a:p>
            <a:endParaRPr lang="en-US" dirty="0"/>
          </a:p>
        </p:txBody>
      </p:sp>
    </p:spTree>
    <p:extLst>
      <p:ext uri="{BB962C8B-B14F-4D97-AF65-F5344CB8AC3E}">
        <p14:creationId xmlns:p14="http://schemas.microsoft.com/office/powerpoint/2010/main" val="131386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492891" y="3126543"/>
            <a:ext cx="3840480" cy="2168517"/>
          </a:xfrm>
        </p:spPr>
        <p:txBody>
          <a:bodyPr/>
          <a:lstStyle/>
          <a:p>
            <a:r>
              <a:rPr lang="en-US" sz="2000" b="1" dirty="0"/>
              <a:t>No Profanity or Cursing </a:t>
            </a:r>
          </a:p>
          <a:p>
            <a:r>
              <a:rPr lang="en-US" b="1" dirty="0"/>
              <a:t>Leaving Campus requires students to sign-out. </a:t>
            </a:r>
          </a:p>
        </p:txBody>
      </p:sp>
      <p:pic>
        <p:nvPicPr>
          <p:cNvPr id="6146" name="Picture 2" descr="Image result for no smokin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3444" r="344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453" y="654755"/>
            <a:ext cx="2974039" cy="2156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5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Cell Phone Policy</a:t>
            </a:r>
          </a:p>
        </p:txBody>
      </p:sp>
      <p:pic>
        <p:nvPicPr>
          <p:cNvPr id="3074" name="Picture 2" descr="Image result for Cell Phone Polic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19" y="1649058"/>
            <a:ext cx="2857500" cy="30861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038" y="1504598"/>
            <a:ext cx="3072517" cy="3072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0251" y="1137561"/>
            <a:ext cx="3361441" cy="410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29518" y="4917280"/>
            <a:ext cx="3308703" cy="1754326"/>
          </a:xfrm>
          <a:prstGeom prst="rect">
            <a:avLst/>
          </a:prstGeom>
        </p:spPr>
        <p:txBody>
          <a:bodyPr wrap="square">
            <a:spAutoFit/>
          </a:bodyPr>
          <a:lstStyle/>
          <a:p>
            <a:r>
              <a:rPr lang="en-US" dirty="0">
                <a:solidFill>
                  <a:schemeClr val="tx2"/>
                </a:solidFill>
              </a:rPr>
              <a:t>Cell Phones should not be</a:t>
            </a:r>
          </a:p>
          <a:p>
            <a:r>
              <a:rPr lang="en-US" dirty="0">
                <a:solidFill>
                  <a:schemeClr val="tx2"/>
                </a:solidFill>
              </a:rPr>
              <a:t>Out during class</a:t>
            </a:r>
          </a:p>
          <a:p>
            <a:endParaRPr lang="en-US" dirty="0">
              <a:solidFill>
                <a:schemeClr val="tx2"/>
              </a:solidFill>
            </a:endParaRPr>
          </a:p>
          <a:p>
            <a:r>
              <a:rPr lang="en-US" dirty="0">
                <a:solidFill>
                  <a:schemeClr val="tx2"/>
                </a:solidFill>
              </a:rPr>
              <a:t>During testing and LAB Use, phones should be stored</a:t>
            </a:r>
          </a:p>
        </p:txBody>
      </p:sp>
      <p:sp>
        <p:nvSpPr>
          <p:cNvPr id="7" name="TextBox 6"/>
          <p:cNvSpPr txBox="1"/>
          <p:nvPr/>
        </p:nvSpPr>
        <p:spPr>
          <a:xfrm>
            <a:off x="4197087" y="4871113"/>
            <a:ext cx="3988592" cy="369332"/>
          </a:xfrm>
          <a:prstGeom prst="rect">
            <a:avLst/>
          </a:prstGeom>
          <a:noFill/>
        </p:spPr>
        <p:txBody>
          <a:bodyPr wrap="none" rtlCol="0">
            <a:spAutoFit/>
          </a:bodyPr>
          <a:lstStyle/>
          <a:p>
            <a:r>
              <a:rPr lang="en-US" dirty="0">
                <a:solidFill>
                  <a:schemeClr val="tx2"/>
                </a:solidFill>
              </a:rPr>
              <a:t>Cell Phones should be on Vibrate</a:t>
            </a:r>
          </a:p>
        </p:txBody>
      </p:sp>
      <p:sp>
        <p:nvSpPr>
          <p:cNvPr id="8" name="TextBox 7"/>
          <p:cNvSpPr txBox="1"/>
          <p:nvPr/>
        </p:nvSpPr>
        <p:spPr>
          <a:xfrm>
            <a:off x="8669867" y="4757736"/>
            <a:ext cx="3151825" cy="923330"/>
          </a:xfrm>
          <a:prstGeom prst="rect">
            <a:avLst/>
          </a:prstGeom>
          <a:noFill/>
        </p:spPr>
        <p:txBody>
          <a:bodyPr wrap="square" rtlCol="0">
            <a:spAutoFit/>
          </a:bodyPr>
          <a:lstStyle/>
          <a:p>
            <a:r>
              <a:rPr lang="en-US" dirty="0">
                <a:solidFill>
                  <a:schemeClr val="tx2"/>
                </a:solidFill>
              </a:rPr>
              <a:t>Step outside of classroom and away from class to answer emergencies calls</a:t>
            </a:r>
          </a:p>
        </p:txBody>
      </p:sp>
    </p:spTree>
    <p:extLst>
      <p:ext uri="{BB962C8B-B14F-4D97-AF65-F5344CB8AC3E}">
        <p14:creationId xmlns:p14="http://schemas.microsoft.com/office/powerpoint/2010/main" val="245970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257" y="417689"/>
            <a:ext cx="6858002" cy="1072443"/>
          </a:xfrm>
        </p:spPr>
        <p:txBody>
          <a:bodyPr/>
          <a:lstStyle/>
          <a:p>
            <a:r>
              <a:rPr lang="en-US" dirty="0"/>
              <a:t>Attendance Policy</a:t>
            </a:r>
          </a:p>
        </p:txBody>
      </p:sp>
      <p:sp>
        <p:nvSpPr>
          <p:cNvPr id="3" name="Text Placeholder 2"/>
          <p:cNvSpPr>
            <a:spLocks noGrp="1"/>
          </p:cNvSpPr>
          <p:nvPr>
            <p:ph type="body" idx="1"/>
          </p:nvPr>
        </p:nvSpPr>
        <p:spPr>
          <a:xfrm>
            <a:off x="2857380" y="1606084"/>
            <a:ext cx="7315200" cy="2650067"/>
          </a:xfrm>
        </p:spPr>
        <p:txBody>
          <a:bodyPr>
            <a:normAutofit fontScale="85000" lnSpcReduction="10000"/>
          </a:bodyPr>
          <a:lstStyle/>
          <a:p>
            <a:r>
              <a:rPr lang="en-US" sz="2000" b="1" dirty="0"/>
              <a:t>Johnston Learning Center  (Mon-Thurs.)</a:t>
            </a:r>
          </a:p>
          <a:p>
            <a:r>
              <a:rPr lang="en-US" sz="1800" dirty="0"/>
              <a:t>Classes begin at 9am</a:t>
            </a:r>
          </a:p>
          <a:p>
            <a:r>
              <a:rPr lang="en-US" sz="1800" dirty="0"/>
              <a:t>9:15- Tardy and must not enter the classroom until after scheduled break</a:t>
            </a:r>
          </a:p>
          <a:p>
            <a:endParaRPr lang="en-US" sz="2200" b="1" dirty="0"/>
          </a:p>
          <a:p>
            <a:r>
              <a:rPr lang="en-US" sz="2000" b="1" dirty="0"/>
              <a:t>Fox Creek (Monday &amp; Tuesday) – Complete 4 t0 6hrs. Weekly </a:t>
            </a:r>
          </a:p>
          <a:p>
            <a:r>
              <a:rPr lang="en-US" sz="1800" dirty="0"/>
              <a:t>Remote Learning</a:t>
            </a:r>
          </a:p>
          <a:p>
            <a:endParaRPr lang="en-US" sz="2000" dirty="0"/>
          </a:p>
          <a:p>
            <a:r>
              <a:rPr lang="en-US" sz="2000" b="1" dirty="0"/>
              <a:t>Laura Grove (Tues- Thursday) Complete 4 t0 6hrs. Weekly </a:t>
            </a:r>
          </a:p>
          <a:p>
            <a:r>
              <a:rPr lang="en-US" sz="1800" dirty="0"/>
              <a:t>Remote Learning</a:t>
            </a:r>
          </a:p>
          <a:p>
            <a:pPr algn="r"/>
            <a:r>
              <a:rPr lang="en-US" dirty="0"/>
              <a:t>3 </a:t>
            </a:r>
            <a:r>
              <a:rPr lang="en-US" dirty="0" err="1"/>
              <a:t>tardies</a:t>
            </a:r>
            <a:r>
              <a:rPr lang="en-US" dirty="0"/>
              <a:t> equal 1 absence</a:t>
            </a:r>
          </a:p>
          <a:p>
            <a:endParaRPr lang="en-US" dirty="0"/>
          </a:p>
        </p:txBody>
      </p:sp>
      <p:sp>
        <p:nvSpPr>
          <p:cNvPr id="4" name="Rectangle 3"/>
          <p:cNvSpPr/>
          <p:nvPr/>
        </p:nvSpPr>
        <p:spPr>
          <a:xfrm>
            <a:off x="4551037" y="4241310"/>
            <a:ext cx="5429955" cy="2379626"/>
          </a:xfrm>
          <a:prstGeom prst="rect">
            <a:avLst/>
          </a:prstGeom>
        </p:spPr>
        <p:txBody>
          <a:bodyPr wrap="square">
            <a:spAutoFit/>
          </a:bodyPr>
          <a:lstStyle/>
          <a:p>
            <a:pPr>
              <a:lnSpc>
                <a:spcPct val="115000"/>
              </a:lnSpc>
              <a:spcBef>
                <a:spcPts val="1000"/>
              </a:spcBef>
            </a:pPr>
            <a:r>
              <a:rPr lang="en-US" sz="1600" b="1" dirty="0">
                <a:solidFill>
                  <a:srgbClr val="4F81BD"/>
                </a:solidFill>
                <a:latin typeface="+mj-lt"/>
                <a:ea typeface="Times New Roman"/>
              </a:rPr>
              <a:t>Excused Absences</a:t>
            </a:r>
            <a:endParaRPr lang="en-US" sz="1600" b="1" i="1" dirty="0">
              <a:solidFill>
                <a:srgbClr val="4F81BD"/>
              </a:solidFill>
              <a:latin typeface="+mj-lt"/>
              <a:ea typeface="Times New Roman"/>
            </a:endParaRPr>
          </a:p>
          <a:p>
            <a:pPr>
              <a:lnSpc>
                <a:spcPct val="115000"/>
              </a:lnSpc>
              <a:spcAft>
                <a:spcPts val="1000"/>
              </a:spcAft>
            </a:pPr>
            <a:r>
              <a:rPr lang="en-US" b="1" dirty="0">
                <a:latin typeface="Cambria"/>
                <a:ea typeface="Calibri"/>
                <a:cs typeface="Times New Roman"/>
              </a:rPr>
              <a:t>The following is a list of absences that will be excused:</a:t>
            </a:r>
            <a:endParaRPr lang="en-US" sz="16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Cambria"/>
                <a:ea typeface="Calibri"/>
                <a:cs typeface="Times New Roman"/>
              </a:rPr>
              <a:t>Death in the family not to exceed (3) class meetings.</a:t>
            </a:r>
            <a:endParaRPr lang="en-US" sz="1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Cambria"/>
                <a:ea typeface="Calibri"/>
                <a:cs typeface="Times New Roman"/>
              </a:rPr>
              <a:t>Recognized religious holidays regularly attended by persons of that faith.</a:t>
            </a:r>
            <a:endParaRPr lang="en-US" sz="1400" dirty="0">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1400" dirty="0">
                <a:latin typeface="Cambria"/>
                <a:ea typeface="Calibri"/>
                <a:cs typeface="Times New Roman"/>
              </a:rPr>
              <a:t>Absences excused by the Director/Office staff prior to their occurrence. School sponsored activities.</a:t>
            </a:r>
            <a:endParaRPr lang="en-US" sz="1400" dirty="0">
              <a:effectLst/>
              <a:latin typeface="Calibri"/>
              <a:ea typeface="Calibri"/>
              <a:cs typeface="Times New Roman"/>
            </a:endParaRPr>
          </a:p>
        </p:txBody>
      </p:sp>
      <p:sp>
        <p:nvSpPr>
          <p:cNvPr id="5" name="Oval 4"/>
          <p:cNvSpPr/>
          <p:nvPr/>
        </p:nvSpPr>
        <p:spPr>
          <a:xfrm>
            <a:off x="9550399" y="237064"/>
            <a:ext cx="2438401" cy="2483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t>ABSENCES</a:t>
            </a:r>
          </a:p>
          <a:p>
            <a:pPr marL="285750" indent="-285750" algn="ctr">
              <a:buFont typeface="Arial" panose="020B0604020202020204" pitchFamily="34" charset="0"/>
              <a:buChar char="•"/>
            </a:pPr>
            <a:r>
              <a:rPr lang="en-US" sz="1200" dirty="0"/>
              <a:t>3 unexcused absences per session</a:t>
            </a:r>
          </a:p>
          <a:p>
            <a:pPr marL="285750" indent="-285750" algn="just">
              <a:buFont typeface="Arial" panose="020B0604020202020204" pitchFamily="34" charset="0"/>
              <a:buChar char="•"/>
            </a:pPr>
            <a:r>
              <a:rPr lang="en-US" sz="1200" dirty="0"/>
              <a:t>Dismissed from program</a:t>
            </a:r>
          </a:p>
          <a:p>
            <a:pPr marL="285750" indent="-285750" algn="just">
              <a:buFont typeface="Arial" panose="020B0604020202020204" pitchFamily="34" charset="0"/>
              <a:buChar char="•"/>
            </a:pPr>
            <a:r>
              <a:rPr lang="en-US" sz="1200" dirty="0"/>
              <a:t>Must re-enroll</a:t>
            </a:r>
          </a:p>
          <a:p>
            <a:pPr marL="285750" indent="-285750" algn="just">
              <a:buFont typeface="Arial" panose="020B0604020202020204" pitchFamily="34" charset="0"/>
              <a:buChar char="•"/>
            </a:pPr>
            <a:r>
              <a:rPr lang="en-US" sz="1200" dirty="0"/>
              <a:t>Pay enrollment fee </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3127-80E6-4686-B10E-F547B9CFA3DA}"/>
              </a:ext>
            </a:extLst>
          </p:cNvPr>
          <p:cNvSpPr>
            <a:spLocks noGrp="1"/>
          </p:cNvSpPr>
          <p:nvPr>
            <p:ph type="title"/>
          </p:nvPr>
        </p:nvSpPr>
        <p:spPr>
          <a:xfrm>
            <a:off x="2342545" y="176508"/>
            <a:ext cx="6858002" cy="1828800"/>
          </a:xfrm>
        </p:spPr>
        <p:txBody>
          <a:bodyPr/>
          <a:lstStyle/>
          <a:p>
            <a:r>
              <a:rPr lang="en-US" dirty="0"/>
              <a:t>Remote Classes</a:t>
            </a:r>
          </a:p>
        </p:txBody>
      </p:sp>
      <p:sp>
        <p:nvSpPr>
          <p:cNvPr id="4" name="Text Placeholder 3">
            <a:extLst>
              <a:ext uri="{FF2B5EF4-FFF2-40B4-BE49-F238E27FC236}">
                <a16:creationId xmlns:a16="http://schemas.microsoft.com/office/drawing/2014/main" id="{FCC80AEC-361B-4BCC-A3EC-84AE8E1E32B1}"/>
              </a:ext>
            </a:extLst>
          </p:cNvPr>
          <p:cNvSpPr>
            <a:spLocks noGrp="1"/>
          </p:cNvSpPr>
          <p:nvPr>
            <p:ph type="body" idx="1"/>
          </p:nvPr>
        </p:nvSpPr>
        <p:spPr>
          <a:xfrm>
            <a:off x="3040789" y="2401888"/>
            <a:ext cx="6858002" cy="914400"/>
          </a:xfrm>
        </p:spPr>
        <p:txBody>
          <a:bodyPr>
            <a:normAutofit fontScale="70000" lnSpcReduction="20000"/>
          </a:bodyPr>
          <a:lstStyle/>
          <a:p>
            <a:r>
              <a:rPr lang="en-US" dirty="0"/>
              <a:t>Make sure your internet works</a:t>
            </a:r>
          </a:p>
          <a:p>
            <a:endParaRPr lang="en-US" dirty="0"/>
          </a:p>
          <a:p>
            <a:r>
              <a:rPr lang="en-US" dirty="0"/>
              <a:t>Before you leave, check your username and password works</a:t>
            </a:r>
          </a:p>
        </p:txBody>
      </p:sp>
      <p:sp>
        <p:nvSpPr>
          <p:cNvPr id="6" name="Text Placeholder 5">
            <a:extLst>
              <a:ext uri="{FF2B5EF4-FFF2-40B4-BE49-F238E27FC236}">
                <a16:creationId xmlns:a16="http://schemas.microsoft.com/office/drawing/2014/main" id="{C8DBE9E2-CEB3-40D3-BD95-C76435CA5FAF}"/>
              </a:ext>
            </a:extLst>
          </p:cNvPr>
          <p:cNvSpPr>
            <a:spLocks noGrp="1"/>
          </p:cNvSpPr>
          <p:nvPr>
            <p:ph type="body" sz="half" idx="4294967295"/>
          </p:nvPr>
        </p:nvSpPr>
        <p:spPr>
          <a:xfrm>
            <a:off x="7742728" y="3637504"/>
            <a:ext cx="3560998" cy="1904164"/>
          </a:xfrm>
        </p:spPr>
        <p:txBody>
          <a:bodyPr>
            <a:normAutofit/>
          </a:bodyPr>
          <a:lstStyle/>
          <a:p>
            <a:r>
              <a:rPr lang="en-US" dirty="0"/>
              <a:t>Log in 1hr per day</a:t>
            </a:r>
          </a:p>
          <a:p>
            <a:r>
              <a:rPr lang="en-US" dirty="0"/>
              <a:t>Email your teacher if you have questions</a:t>
            </a:r>
          </a:p>
        </p:txBody>
      </p:sp>
      <p:sp>
        <p:nvSpPr>
          <p:cNvPr id="8" name="Text Placeholder 7">
            <a:extLst>
              <a:ext uri="{FF2B5EF4-FFF2-40B4-BE49-F238E27FC236}">
                <a16:creationId xmlns:a16="http://schemas.microsoft.com/office/drawing/2014/main" id="{7C4162A9-16FE-433A-BB45-EE517DDF0734}"/>
              </a:ext>
            </a:extLst>
          </p:cNvPr>
          <p:cNvSpPr>
            <a:spLocks noGrp="1"/>
          </p:cNvSpPr>
          <p:nvPr>
            <p:ph type="body" sz="half" idx="4294967295"/>
          </p:nvPr>
        </p:nvSpPr>
        <p:spPr>
          <a:xfrm>
            <a:off x="3943546" y="3712867"/>
            <a:ext cx="3284568" cy="1538402"/>
          </a:xfrm>
        </p:spPr>
        <p:txBody>
          <a:bodyPr>
            <a:normAutofit fontScale="92500" lnSpcReduction="10000"/>
          </a:bodyPr>
          <a:lstStyle/>
          <a:p>
            <a:r>
              <a:rPr lang="en-US" dirty="0"/>
              <a:t>Keep up with your work </a:t>
            </a:r>
          </a:p>
          <a:p>
            <a:r>
              <a:rPr lang="en-US" dirty="0"/>
              <a:t>Complete all assignments</a:t>
            </a:r>
          </a:p>
        </p:txBody>
      </p:sp>
      <p:pic>
        <p:nvPicPr>
          <p:cNvPr id="16" name="Picture Placeholder 15" descr="A picture containing toy, sign&#10;&#10;Description automatically generated">
            <a:extLst>
              <a:ext uri="{FF2B5EF4-FFF2-40B4-BE49-F238E27FC236}">
                <a16:creationId xmlns:a16="http://schemas.microsoft.com/office/drawing/2014/main" id="{F73EA093-6CD5-4E6D-B889-5AAF901C0416}"/>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768" r="23768"/>
          <a:stretch>
            <a:fillRect/>
          </a:stretch>
        </p:blipFill>
        <p:spPr>
          <a:xfrm>
            <a:off x="9358392" y="176508"/>
            <a:ext cx="2499397" cy="2554907"/>
          </a:xfrm>
        </p:spPr>
      </p:pic>
    </p:spTree>
    <p:extLst>
      <p:ext uri="{BB962C8B-B14F-4D97-AF65-F5344CB8AC3E}">
        <p14:creationId xmlns:p14="http://schemas.microsoft.com/office/powerpoint/2010/main" val="322900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Career Pathways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904" t="6584" r="3986" b="6996"/>
          <a:stretch/>
        </p:blipFill>
        <p:spPr>
          <a:xfrm>
            <a:off x="6874933" y="587023"/>
            <a:ext cx="4775200" cy="5418666"/>
          </a:xfrm>
          <a:prstGeom prst="rect">
            <a:avLst/>
          </a:prstGeom>
        </p:spPr>
      </p:pic>
      <p:sp>
        <p:nvSpPr>
          <p:cNvPr id="8" name="Rectangle 7"/>
          <p:cNvSpPr/>
          <p:nvPr/>
        </p:nvSpPr>
        <p:spPr>
          <a:xfrm>
            <a:off x="778933" y="3959916"/>
            <a:ext cx="6096000" cy="2031325"/>
          </a:xfrm>
          <a:prstGeom prst="rect">
            <a:avLst/>
          </a:prstGeom>
        </p:spPr>
        <p:txBody>
          <a:bodyPr>
            <a:spAutoFit/>
          </a:bodyPr>
          <a:lstStyle/>
          <a:p>
            <a:r>
              <a:rPr lang="en-US" dirty="0"/>
              <a:t>The career pathway involves a series of steps which include:</a:t>
            </a:r>
          </a:p>
          <a:p>
            <a:pPr marL="285750" lvl="0" indent="-285750">
              <a:buFont typeface="Arial" panose="020B0604020202020204" pitchFamily="34" charset="0"/>
              <a:buChar char="•"/>
            </a:pPr>
            <a:r>
              <a:rPr lang="en-US" dirty="0"/>
              <a:t>Career Inventory</a:t>
            </a:r>
          </a:p>
          <a:p>
            <a:pPr marL="285750" lvl="0" indent="-285750">
              <a:buFont typeface="Arial" panose="020B0604020202020204" pitchFamily="34" charset="0"/>
              <a:buChar char="•"/>
            </a:pPr>
            <a:r>
              <a:rPr lang="en-US" dirty="0"/>
              <a:t>Workplace Readiness Certification</a:t>
            </a:r>
          </a:p>
          <a:p>
            <a:pPr marL="285750" lvl="0" indent="-285750">
              <a:buFont typeface="Arial" panose="020B0604020202020204" pitchFamily="34" charset="0"/>
              <a:buChar char="•"/>
            </a:pPr>
            <a:r>
              <a:rPr lang="en-US" dirty="0"/>
              <a:t>Career Portfolio/ Resume</a:t>
            </a:r>
          </a:p>
          <a:p>
            <a:pPr marL="285750" lvl="0" indent="-285750">
              <a:buFont typeface="Arial" panose="020B0604020202020204" pitchFamily="34" charset="0"/>
              <a:buChar char="•"/>
            </a:pPr>
            <a:r>
              <a:rPr lang="en-US" dirty="0"/>
              <a:t> Soft Skills Training</a:t>
            </a:r>
          </a:p>
          <a:p>
            <a:pPr marL="285750" lvl="0" indent="-285750">
              <a:buFont typeface="Arial" panose="020B0604020202020204" pitchFamily="34" charset="0"/>
              <a:buChar char="•"/>
            </a:pPr>
            <a:r>
              <a:rPr lang="en-US" dirty="0"/>
              <a:t>Transitional Services</a:t>
            </a:r>
          </a:p>
        </p:txBody>
      </p:sp>
      <p:sp>
        <p:nvSpPr>
          <p:cNvPr id="9" name="Rectangle 8"/>
          <p:cNvSpPr/>
          <p:nvPr/>
        </p:nvSpPr>
        <p:spPr>
          <a:xfrm>
            <a:off x="451556" y="1716459"/>
            <a:ext cx="6096000" cy="1754326"/>
          </a:xfrm>
          <a:prstGeom prst="rect">
            <a:avLst/>
          </a:prstGeom>
        </p:spPr>
        <p:txBody>
          <a:bodyPr>
            <a:spAutoFit/>
          </a:bodyPr>
          <a:lstStyle/>
          <a:p>
            <a:r>
              <a:rPr lang="en-US" dirty="0"/>
              <a:t>The purpose of Career Pathways to provide a path to workforce training that will advance the student’s skills and career over a period of time. The Pathway considers the specific training and skill gains needed to advance into both the workplace and the next level of education. </a:t>
            </a:r>
          </a:p>
        </p:txBody>
      </p:sp>
    </p:spTree>
    <p:extLst>
      <p:ext uri="{BB962C8B-B14F-4D97-AF65-F5344CB8AC3E}">
        <p14:creationId xmlns:p14="http://schemas.microsoft.com/office/powerpoint/2010/main" val="359662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296355" y="1896532"/>
            <a:ext cx="7759524" cy="849489"/>
          </a:xfrm>
        </p:spPr>
        <p:txBody>
          <a:bodyPr>
            <a:normAutofit/>
          </a:bodyPr>
          <a:lstStyle/>
          <a:p>
            <a:r>
              <a:rPr lang="en-US" sz="2800" dirty="0"/>
              <a:t>https://www.mynextmove.org/explore/ip</a:t>
            </a:r>
          </a:p>
        </p:txBody>
      </p:sp>
      <p:sp>
        <p:nvSpPr>
          <p:cNvPr id="8" name="Subtitle 7"/>
          <p:cNvSpPr>
            <a:spLocks noGrp="1"/>
          </p:cNvSpPr>
          <p:nvPr>
            <p:ph type="subTitle" idx="1"/>
          </p:nvPr>
        </p:nvSpPr>
        <p:spPr>
          <a:xfrm>
            <a:off x="3159299" y="990600"/>
            <a:ext cx="6858002" cy="914400"/>
          </a:xfrm>
        </p:spPr>
        <p:txBody>
          <a:bodyPr/>
          <a:lstStyle/>
          <a:p>
            <a:r>
              <a:rPr lang="en-US" dirty="0"/>
              <a:t>Explore your Career Interest</a:t>
            </a:r>
          </a:p>
        </p:txBody>
      </p:sp>
      <p:pic>
        <p:nvPicPr>
          <p:cNvPr id="2" name="Picture 1">
            <a:extLst>
              <a:ext uri="{FF2B5EF4-FFF2-40B4-BE49-F238E27FC236}">
                <a16:creationId xmlns:a16="http://schemas.microsoft.com/office/drawing/2014/main" id="{87421195-A181-453A-A570-03511446931C}"/>
              </a:ext>
            </a:extLst>
          </p:cNvPr>
          <p:cNvPicPr>
            <a:picLocks noChangeAspect="1"/>
          </p:cNvPicPr>
          <p:nvPr/>
        </p:nvPicPr>
        <p:blipFill>
          <a:blip r:embed="rId2"/>
          <a:stretch>
            <a:fillRect/>
          </a:stretch>
        </p:blipFill>
        <p:spPr>
          <a:xfrm>
            <a:off x="5734018" y="3715883"/>
            <a:ext cx="3249450" cy="1481456"/>
          </a:xfrm>
          <a:prstGeom prst="rect">
            <a:avLst/>
          </a:prstGeom>
        </p:spPr>
      </p:pic>
    </p:spTree>
    <p:extLst>
      <p:ext uri="{BB962C8B-B14F-4D97-AF65-F5344CB8AC3E}">
        <p14:creationId xmlns:p14="http://schemas.microsoft.com/office/powerpoint/2010/main" val="398196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Edgefield County Adult Education and Family Literacy Center Procedures</a:t>
            </a:r>
          </a:p>
        </p:txBody>
      </p:sp>
      <p:sp>
        <p:nvSpPr>
          <p:cNvPr id="3" name="TextBox 2"/>
          <p:cNvSpPr txBox="1"/>
          <p:nvPr/>
        </p:nvSpPr>
        <p:spPr>
          <a:xfrm>
            <a:off x="1024570" y="2148290"/>
            <a:ext cx="9849080"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Students must adhere to the COVID Guidelines</a:t>
            </a:r>
          </a:p>
          <a:p>
            <a:pPr marL="285750" indent="-285750">
              <a:buFont typeface="Arial" panose="020B0604020202020204" pitchFamily="34" charset="0"/>
              <a:buChar char="•"/>
            </a:pPr>
            <a:r>
              <a:rPr lang="en-US" sz="2000" dirty="0"/>
              <a:t>All students must to sign-in and out while attending</a:t>
            </a:r>
          </a:p>
          <a:p>
            <a:pPr marL="285750" indent="-285750">
              <a:buFont typeface="Arial" panose="020B0604020202020204" pitchFamily="34" charset="0"/>
              <a:buChar char="•"/>
            </a:pPr>
            <a:r>
              <a:rPr lang="en-US" sz="2000" dirty="0"/>
              <a:t>Students should only park in the designated area</a:t>
            </a:r>
          </a:p>
          <a:p>
            <a:pPr marL="285750" indent="-285750">
              <a:buFont typeface="Arial" panose="020B0604020202020204" pitchFamily="34" charset="0"/>
              <a:buChar char="•"/>
            </a:pPr>
            <a:r>
              <a:rPr lang="en-US" sz="2000" dirty="0"/>
              <a:t>Students are expected to follow classroom rules</a:t>
            </a:r>
          </a:p>
          <a:p>
            <a:pPr marL="285750" indent="-285750">
              <a:buFont typeface="Arial" panose="020B0604020202020204" pitchFamily="34" charset="0"/>
              <a:buChar char="•"/>
            </a:pPr>
            <a:r>
              <a:rPr lang="en-US" sz="2000" dirty="0"/>
              <a:t>Students should not disrupt other classrooms, especially childcare room</a:t>
            </a:r>
          </a:p>
          <a:p>
            <a:pPr marL="285750" indent="-285750">
              <a:buFont typeface="Arial" panose="020B0604020202020204" pitchFamily="34" charset="0"/>
              <a:buChar char="•"/>
            </a:pPr>
            <a:r>
              <a:rPr lang="en-US" sz="2000" dirty="0"/>
              <a:t>Student should report all should suspicious activities or issues of concern</a:t>
            </a:r>
          </a:p>
          <a:p>
            <a:pPr marL="285750" indent="-285750">
              <a:buFont typeface="Arial" panose="020B0604020202020204" pitchFamily="34" charset="0"/>
              <a:buChar char="•"/>
            </a:pPr>
            <a:r>
              <a:rPr lang="en-US" sz="2000" dirty="0"/>
              <a:t>Remote students should login to accounts 4 to 6 hours weekly</a:t>
            </a:r>
          </a:p>
          <a:p>
            <a:pPr marL="285750" indent="-285750">
              <a:buFont typeface="Arial" panose="020B0604020202020204" pitchFamily="34" charset="0"/>
              <a:buChar char="•"/>
            </a:pPr>
            <a:r>
              <a:rPr lang="en-US" sz="2000" dirty="0"/>
              <a:t>All guests must sign-in in the front office and wait in the lobby for escort</a:t>
            </a:r>
          </a:p>
          <a:p>
            <a:pPr marL="285750" indent="-285750">
              <a:buFont typeface="Arial" panose="020B0604020202020204" pitchFamily="34" charset="0"/>
              <a:buChar char="•"/>
            </a:pPr>
            <a:r>
              <a:rPr lang="en-US" sz="2000" dirty="0"/>
              <a:t>Visitors are not allowed on the premises without consent</a:t>
            </a:r>
          </a:p>
          <a:p>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US" dirty="0"/>
              <a:t>COVID19: Daily Wellness Procedures</a:t>
            </a:r>
            <a:endParaRPr dirty="0"/>
          </a:p>
        </p:txBody>
      </p:sp>
      <p:grpSp>
        <p:nvGrpSpPr>
          <p:cNvPr id="519" name="Google Shape;519;p25"/>
          <p:cNvGrpSpPr/>
          <p:nvPr/>
        </p:nvGrpSpPr>
        <p:grpSpPr>
          <a:xfrm>
            <a:off x="2589452" y="2702148"/>
            <a:ext cx="7268651" cy="1290872"/>
            <a:chOff x="1942088" y="2026611"/>
            <a:chExt cx="5287975" cy="774592"/>
          </a:xfrm>
        </p:grpSpPr>
        <p:sp>
          <p:nvSpPr>
            <p:cNvPr id="520" name="Google Shape;520;p25"/>
            <p:cNvSpPr/>
            <p:nvPr/>
          </p:nvSpPr>
          <p:spPr>
            <a:xfrm>
              <a:off x="6597921" y="2026611"/>
              <a:ext cx="27177" cy="600315"/>
            </a:xfrm>
            <a:custGeom>
              <a:avLst/>
              <a:gdLst/>
              <a:ahLst/>
              <a:cxnLst/>
              <a:rect l="l" t="t" r="r" b="b"/>
              <a:pathLst>
                <a:path w="739" h="16324" extrusionOk="0">
                  <a:moveTo>
                    <a:pt x="0" y="0"/>
                  </a:moveTo>
                  <a:lnTo>
                    <a:pt x="0" y="16324"/>
                  </a:lnTo>
                  <a:lnTo>
                    <a:pt x="738" y="16324"/>
                  </a:lnTo>
                  <a:lnTo>
                    <a:pt x="73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521;p25"/>
            <p:cNvSpPr/>
            <p:nvPr/>
          </p:nvSpPr>
          <p:spPr>
            <a:xfrm>
              <a:off x="1942088" y="2026611"/>
              <a:ext cx="774592" cy="774592"/>
            </a:xfrm>
            <a:custGeom>
              <a:avLst/>
              <a:gdLst/>
              <a:ahLst/>
              <a:cxnLst/>
              <a:rect l="l" t="t" r="r" b="b"/>
              <a:pathLst>
                <a:path w="21063" h="21063" extrusionOk="0">
                  <a:moveTo>
                    <a:pt x="1" y="0"/>
                  </a:moveTo>
                  <a:lnTo>
                    <a:pt x="1" y="5882"/>
                  </a:lnTo>
                  <a:cubicBezTo>
                    <a:pt x="1" y="6272"/>
                    <a:pt x="319" y="6546"/>
                    <a:pt x="669" y="6546"/>
                  </a:cubicBezTo>
                  <a:cubicBezTo>
                    <a:pt x="767" y="6546"/>
                    <a:pt x="868" y="6524"/>
                    <a:pt x="965" y="6477"/>
                  </a:cubicBezTo>
                  <a:cubicBezTo>
                    <a:pt x="1620" y="6168"/>
                    <a:pt x="2322" y="5953"/>
                    <a:pt x="2834" y="5953"/>
                  </a:cubicBezTo>
                  <a:cubicBezTo>
                    <a:pt x="4073" y="5953"/>
                    <a:pt x="4751" y="6942"/>
                    <a:pt x="4751" y="8156"/>
                  </a:cubicBezTo>
                  <a:cubicBezTo>
                    <a:pt x="4751" y="9370"/>
                    <a:pt x="4073" y="10359"/>
                    <a:pt x="2834" y="10359"/>
                  </a:cubicBezTo>
                  <a:cubicBezTo>
                    <a:pt x="2322" y="10359"/>
                    <a:pt x="1620" y="10121"/>
                    <a:pt x="965" y="9799"/>
                  </a:cubicBezTo>
                  <a:cubicBezTo>
                    <a:pt x="868" y="9749"/>
                    <a:pt x="768" y="9727"/>
                    <a:pt x="669" y="9727"/>
                  </a:cubicBezTo>
                  <a:cubicBezTo>
                    <a:pt x="320" y="9727"/>
                    <a:pt x="1" y="10013"/>
                    <a:pt x="1" y="10394"/>
                  </a:cubicBezTo>
                  <a:lnTo>
                    <a:pt x="1" y="16324"/>
                  </a:lnTo>
                  <a:lnTo>
                    <a:pt x="5882" y="16324"/>
                  </a:lnTo>
                  <a:cubicBezTo>
                    <a:pt x="6382" y="16324"/>
                    <a:pt x="6704" y="16836"/>
                    <a:pt x="6478" y="17288"/>
                  </a:cubicBezTo>
                  <a:cubicBezTo>
                    <a:pt x="6168" y="17931"/>
                    <a:pt x="5954" y="18633"/>
                    <a:pt x="5954" y="19145"/>
                  </a:cubicBezTo>
                  <a:cubicBezTo>
                    <a:pt x="5954" y="20396"/>
                    <a:pt x="6942" y="21062"/>
                    <a:pt x="8156" y="21062"/>
                  </a:cubicBezTo>
                  <a:cubicBezTo>
                    <a:pt x="9371" y="21062"/>
                    <a:pt x="10359" y="20396"/>
                    <a:pt x="10359" y="19145"/>
                  </a:cubicBezTo>
                  <a:cubicBezTo>
                    <a:pt x="10359" y="18633"/>
                    <a:pt x="10133" y="17931"/>
                    <a:pt x="9799" y="17288"/>
                  </a:cubicBezTo>
                  <a:cubicBezTo>
                    <a:pt x="9573" y="16848"/>
                    <a:pt x="9907" y="16324"/>
                    <a:pt x="10395" y="16324"/>
                  </a:cubicBezTo>
                  <a:lnTo>
                    <a:pt x="16324" y="16324"/>
                  </a:lnTo>
                  <a:lnTo>
                    <a:pt x="16324" y="10394"/>
                  </a:lnTo>
                  <a:cubicBezTo>
                    <a:pt x="16324" y="10013"/>
                    <a:pt x="16643" y="9727"/>
                    <a:pt x="16993" y="9727"/>
                  </a:cubicBezTo>
                  <a:cubicBezTo>
                    <a:pt x="17091" y="9727"/>
                    <a:pt x="17192" y="9749"/>
                    <a:pt x="17289" y="9799"/>
                  </a:cubicBezTo>
                  <a:cubicBezTo>
                    <a:pt x="17931" y="10121"/>
                    <a:pt x="18634" y="10359"/>
                    <a:pt x="19146" y="10359"/>
                  </a:cubicBezTo>
                  <a:cubicBezTo>
                    <a:pt x="20396" y="10359"/>
                    <a:pt x="21063" y="9370"/>
                    <a:pt x="21063" y="8156"/>
                  </a:cubicBezTo>
                  <a:cubicBezTo>
                    <a:pt x="21063" y="6942"/>
                    <a:pt x="20396" y="5953"/>
                    <a:pt x="19146" y="5953"/>
                  </a:cubicBezTo>
                  <a:cubicBezTo>
                    <a:pt x="18634" y="5953"/>
                    <a:pt x="17931" y="6168"/>
                    <a:pt x="17289" y="6477"/>
                  </a:cubicBezTo>
                  <a:cubicBezTo>
                    <a:pt x="17189" y="6524"/>
                    <a:pt x="17087" y="6546"/>
                    <a:pt x="16987" y="6546"/>
                  </a:cubicBezTo>
                  <a:cubicBezTo>
                    <a:pt x="16636" y="6546"/>
                    <a:pt x="16324" y="6272"/>
                    <a:pt x="16324" y="5882"/>
                  </a:cubicBezTo>
                  <a:lnTo>
                    <a:pt x="16324" y="0"/>
                  </a:lnTo>
                  <a:lnTo>
                    <a:pt x="10395" y="0"/>
                  </a:lnTo>
                  <a:cubicBezTo>
                    <a:pt x="9907" y="0"/>
                    <a:pt x="9573" y="524"/>
                    <a:pt x="9799" y="965"/>
                  </a:cubicBezTo>
                  <a:cubicBezTo>
                    <a:pt x="10133" y="1619"/>
                    <a:pt x="10359" y="2310"/>
                    <a:pt x="10359" y="2822"/>
                  </a:cubicBezTo>
                  <a:cubicBezTo>
                    <a:pt x="10359" y="4072"/>
                    <a:pt x="9371" y="4751"/>
                    <a:pt x="8156" y="4751"/>
                  </a:cubicBezTo>
                  <a:cubicBezTo>
                    <a:pt x="6942" y="4751"/>
                    <a:pt x="5954" y="4072"/>
                    <a:pt x="5954" y="2822"/>
                  </a:cubicBezTo>
                  <a:cubicBezTo>
                    <a:pt x="5954" y="2310"/>
                    <a:pt x="6168" y="1619"/>
                    <a:pt x="6478" y="965"/>
                  </a:cubicBezTo>
                  <a:cubicBezTo>
                    <a:pt x="6704" y="524"/>
                    <a:pt x="6382" y="0"/>
                    <a:pt x="588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522;p25"/>
            <p:cNvSpPr/>
            <p:nvPr/>
          </p:nvSpPr>
          <p:spPr>
            <a:xfrm>
              <a:off x="6666883" y="2026611"/>
              <a:ext cx="535076" cy="600315"/>
            </a:xfrm>
            <a:custGeom>
              <a:avLst/>
              <a:gdLst/>
              <a:ahLst/>
              <a:cxnLst/>
              <a:rect l="l" t="t" r="r" b="b"/>
              <a:pathLst>
                <a:path w="14550" h="16324" extrusionOk="0">
                  <a:moveTo>
                    <a:pt x="1" y="0"/>
                  </a:moveTo>
                  <a:lnTo>
                    <a:pt x="1" y="16324"/>
                  </a:lnTo>
                  <a:lnTo>
                    <a:pt x="9156" y="16324"/>
                  </a:lnTo>
                  <a:lnTo>
                    <a:pt x="14550" y="8168"/>
                  </a:lnTo>
                  <a:lnTo>
                    <a:pt x="9156"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3" name="Google Shape;523;p25"/>
            <p:cNvGrpSpPr/>
            <p:nvPr/>
          </p:nvGrpSpPr>
          <p:grpSpPr>
            <a:xfrm>
              <a:off x="2569956" y="2026813"/>
              <a:ext cx="3986156" cy="600163"/>
              <a:chOff x="3334894" y="1205063"/>
              <a:chExt cx="3986156" cy="600163"/>
            </a:xfrm>
          </p:grpSpPr>
          <p:sp>
            <p:nvSpPr>
              <p:cNvPr id="524" name="Google Shape;524;p25"/>
              <p:cNvSpPr/>
              <p:nvPr/>
            </p:nvSpPr>
            <p:spPr>
              <a:xfrm>
                <a:off x="3334894" y="1205063"/>
                <a:ext cx="2477385" cy="599911"/>
              </a:xfrm>
              <a:custGeom>
                <a:avLst/>
                <a:gdLst/>
                <a:ahLst/>
                <a:cxnLst/>
                <a:rect l="l" t="t" r="r" b="b"/>
                <a:pathLst>
                  <a:path w="67366" h="16313" extrusionOk="0">
                    <a:moveTo>
                      <a:pt x="0" y="1"/>
                    </a:moveTo>
                    <a:lnTo>
                      <a:pt x="0" y="5739"/>
                    </a:lnTo>
                    <a:cubicBezTo>
                      <a:pt x="750" y="5394"/>
                      <a:pt x="1500" y="5192"/>
                      <a:pt x="2072" y="5192"/>
                    </a:cubicBezTo>
                    <a:cubicBezTo>
                      <a:pt x="3644" y="5192"/>
                      <a:pt x="4739" y="6406"/>
                      <a:pt x="4739" y="8144"/>
                    </a:cubicBezTo>
                    <a:cubicBezTo>
                      <a:pt x="4739" y="9883"/>
                      <a:pt x="3644" y="11097"/>
                      <a:pt x="2072" y="11097"/>
                    </a:cubicBezTo>
                    <a:cubicBezTo>
                      <a:pt x="1322" y="11097"/>
                      <a:pt x="500" y="10764"/>
                      <a:pt x="0" y="10526"/>
                    </a:cubicBezTo>
                    <a:lnTo>
                      <a:pt x="0" y="16312"/>
                    </a:lnTo>
                    <a:lnTo>
                      <a:pt x="67366" y="16312"/>
                    </a:lnTo>
                    <a:lnTo>
                      <a:pt x="67366"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 name="Google Shape;525;p25"/>
              <p:cNvSpPr/>
              <p:nvPr/>
            </p:nvSpPr>
            <p:spPr>
              <a:xfrm>
                <a:off x="5488350" y="1205225"/>
                <a:ext cx="1832700" cy="6000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526" name="Google Shape;526;p25"/>
            <p:cNvSpPr txBox="1"/>
            <p:nvPr/>
          </p:nvSpPr>
          <p:spPr>
            <a:xfrm>
              <a:off x="2851524" y="2075838"/>
              <a:ext cx="2371457" cy="2781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2267" kern="0" dirty="0">
                  <a:solidFill>
                    <a:srgbClr val="FFFFFF"/>
                  </a:solidFill>
                  <a:latin typeface="Fira Sans Extra Condensed Medium"/>
                  <a:ea typeface="Fira Sans Extra Condensed Medium"/>
                  <a:cs typeface="Fira Sans Extra Condensed Medium"/>
                  <a:sym typeface="Fira Sans Extra Condensed Medium"/>
                </a:rPr>
                <a:t>Temperature (Daily) </a:t>
              </a:r>
              <a:endParaRPr sz="2267"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527" name="Google Shape;527;p25"/>
            <p:cNvSpPr txBox="1"/>
            <p:nvPr/>
          </p:nvSpPr>
          <p:spPr>
            <a:xfrm>
              <a:off x="2851525" y="2271267"/>
              <a:ext cx="3104700" cy="306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333" kern="0" dirty="0">
                  <a:solidFill>
                    <a:srgbClr val="FFFFFF"/>
                  </a:solidFill>
                  <a:latin typeface="Roboto"/>
                  <a:ea typeface="Roboto"/>
                  <a:cs typeface="Roboto"/>
                  <a:sym typeface="Roboto"/>
                </a:rPr>
                <a:t>Temperature tracking and must not exceed 100. 4</a:t>
              </a:r>
              <a:endParaRPr sz="1333" kern="0" dirty="0">
                <a:solidFill>
                  <a:srgbClr val="FFFFFF"/>
                </a:solidFill>
                <a:latin typeface="Roboto"/>
                <a:ea typeface="Roboto"/>
                <a:cs typeface="Roboto"/>
                <a:sym typeface="Roboto"/>
              </a:endParaRPr>
            </a:p>
          </p:txBody>
        </p:sp>
        <p:sp>
          <p:nvSpPr>
            <p:cNvPr id="528" name="Google Shape;528;p25"/>
            <p:cNvSpPr txBox="1"/>
            <p:nvPr/>
          </p:nvSpPr>
          <p:spPr>
            <a:xfrm>
              <a:off x="6638763" y="2168375"/>
              <a:ext cx="591300" cy="316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3867" kern="0">
                  <a:solidFill>
                    <a:srgbClr val="FFFFFF"/>
                  </a:solidFill>
                  <a:latin typeface="Fira Sans Extra Condensed Medium"/>
                  <a:ea typeface="Fira Sans Extra Condensed Medium"/>
                  <a:cs typeface="Fira Sans Extra Condensed Medium"/>
                  <a:sym typeface="Fira Sans Extra Condensed Medium"/>
                </a:rPr>
                <a:t>02</a:t>
              </a:r>
              <a:endParaRPr sz="3867" kern="0">
                <a:solidFill>
                  <a:srgbClr val="FFFFFF"/>
                </a:solidFill>
                <a:latin typeface="Fira Sans Extra Condensed Medium"/>
                <a:ea typeface="Fira Sans Extra Condensed Medium"/>
                <a:cs typeface="Fira Sans Extra Condensed Medium"/>
                <a:sym typeface="Fira Sans Extra Condensed Medium"/>
              </a:endParaRPr>
            </a:p>
          </p:txBody>
        </p:sp>
        <p:sp>
          <p:nvSpPr>
            <p:cNvPr id="531" name="Google Shape;531;p25"/>
            <p:cNvSpPr/>
            <p:nvPr/>
          </p:nvSpPr>
          <p:spPr>
            <a:xfrm>
              <a:off x="6137678" y="2420137"/>
              <a:ext cx="42493" cy="34167"/>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nvGrpSpPr>
          <p:cNvPr id="535" name="Google Shape;535;p25"/>
          <p:cNvGrpSpPr/>
          <p:nvPr/>
        </p:nvGrpSpPr>
        <p:grpSpPr>
          <a:xfrm>
            <a:off x="2610954" y="4944468"/>
            <a:ext cx="7268651" cy="1230472"/>
            <a:chOff x="1942088" y="2859789"/>
            <a:chExt cx="5287975" cy="774592"/>
          </a:xfrm>
        </p:grpSpPr>
        <p:sp>
          <p:nvSpPr>
            <p:cNvPr id="536" name="Google Shape;536;p25"/>
            <p:cNvSpPr/>
            <p:nvPr/>
          </p:nvSpPr>
          <p:spPr>
            <a:xfrm>
              <a:off x="6597921" y="2859789"/>
              <a:ext cx="27177" cy="599911"/>
            </a:xfrm>
            <a:custGeom>
              <a:avLst/>
              <a:gdLst/>
              <a:ahLst/>
              <a:cxnLst/>
              <a:rect l="l" t="t" r="r" b="b"/>
              <a:pathLst>
                <a:path w="739" h="16313" extrusionOk="0">
                  <a:moveTo>
                    <a:pt x="0" y="1"/>
                  </a:moveTo>
                  <a:lnTo>
                    <a:pt x="0" y="16312"/>
                  </a:lnTo>
                  <a:lnTo>
                    <a:pt x="738" y="16312"/>
                  </a:lnTo>
                  <a:lnTo>
                    <a:pt x="73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25"/>
            <p:cNvSpPr/>
            <p:nvPr/>
          </p:nvSpPr>
          <p:spPr>
            <a:xfrm>
              <a:off x="1942088" y="2859789"/>
              <a:ext cx="774592" cy="774592"/>
            </a:xfrm>
            <a:custGeom>
              <a:avLst/>
              <a:gdLst/>
              <a:ahLst/>
              <a:cxnLst/>
              <a:rect l="l" t="t" r="r" b="b"/>
              <a:pathLst>
                <a:path w="21063" h="21063" extrusionOk="0">
                  <a:moveTo>
                    <a:pt x="1" y="1"/>
                  </a:moveTo>
                  <a:lnTo>
                    <a:pt x="1" y="5882"/>
                  </a:lnTo>
                  <a:cubicBezTo>
                    <a:pt x="1" y="6265"/>
                    <a:pt x="323" y="6545"/>
                    <a:pt x="674" y="6545"/>
                  </a:cubicBezTo>
                  <a:cubicBezTo>
                    <a:pt x="771" y="6545"/>
                    <a:pt x="870" y="6524"/>
                    <a:pt x="965" y="6478"/>
                  </a:cubicBezTo>
                  <a:cubicBezTo>
                    <a:pt x="1620" y="6156"/>
                    <a:pt x="2322" y="5942"/>
                    <a:pt x="2834" y="5942"/>
                  </a:cubicBezTo>
                  <a:cubicBezTo>
                    <a:pt x="4073" y="5942"/>
                    <a:pt x="4751" y="6930"/>
                    <a:pt x="4751" y="8145"/>
                  </a:cubicBezTo>
                  <a:cubicBezTo>
                    <a:pt x="4751" y="9359"/>
                    <a:pt x="4073" y="10347"/>
                    <a:pt x="2834" y="10347"/>
                  </a:cubicBezTo>
                  <a:cubicBezTo>
                    <a:pt x="2322" y="10347"/>
                    <a:pt x="1620" y="10121"/>
                    <a:pt x="965" y="9788"/>
                  </a:cubicBezTo>
                  <a:cubicBezTo>
                    <a:pt x="869" y="9738"/>
                    <a:pt x="768" y="9715"/>
                    <a:pt x="670" y="9715"/>
                  </a:cubicBezTo>
                  <a:cubicBezTo>
                    <a:pt x="320" y="9715"/>
                    <a:pt x="1" y="10004"/>
                    <a:pt x="1" y="10395"/>
                  </a:cubicBezTo>
                  <a:lnTo>
                    <a:pt x="1" y="16312"/>
                  </a:lnTo>
                  <a:lnTo>
                    <a:pt x="5882" y="16312"/>
                  </a:lnTo>
                  <a:cubicBezTo>
                    <a:pt x="6382" y="16312"/>
                    <a:pt x="6704" y="16836"/>
                    <a:pt x="6478" y="17277"/>
                  </a:cubicBezTo>
                  <a:cubicBezTo>
                    <a:pt x="6168" y="17932"/>
                    <a:pt x="5954" y="18622"/>
                    <a:pt x="5954" y="19134"/>
                  </a:cubicBezTo>
                  <a:cubicBezTo>
                    <a:pt x="5954" y="20384"/>
                    <a:pt x="6942" y="21063"/>
                    <a:pt x="8156" y="21063"/>
                  </a:cubicBezTo>
                  <a:cubicBezTo>
                    <a:pt x="9371" y="21063"/>
                    <a:pt x="10359" y="20384"/>
                    <a:pt x="10359" y="19134"/>
                  </a:cubicBezTo>
                  <a:cubicBezTo>
                    <a:pt x="10359" y="18622"/>
                    <a:pt x="10133" y="17932"/>
                    <a:pt x="9799" y="17277"/>
                  </a:cubicBezTo>
                  <a:cubicBezTo>
                    <a:pt x="9573" y="16836"/>
                    <a:pt x="9907" y="16312"/>
                    <a:pt x="10395" y="16312"/>
                  </a:cubicBezTo>
                  <a:lnTo>
                    <a:pt x="16324" y="16312"/>
                  </a:lnTo>
                  <a:lnTo>
                    <a:pt x="16324" y="10395"/>
                  </a:lnTo>
                  <a:cubicBezTo>
                    <a:pt x="16324" y="10004"/>
                    <a:pt x="16644" y="9715"/>
                    <a:pt x="16994" y="9715"/>
                  </a:cubicBezTo>
                  <a:cubicBezTo>
                    <a:pt x="17092" y="9715"/>
                    <a:pt x="17192" y="9738"/>
                    <a:pt x="17289" y="9788"/>
                  </a:cubicBezTo>
                  <a:cubicBezTo>
                    <a:pt x="17931" y="10121"/>
                    <a:pt x="18634" y="10347"/>
                    <a:pt x="19146" y="10347"/>
                  </a:cubicBezTo>
                  <a:cubicBezTo>
                    <a:pt x="20396" y="10347"/>
                    <a:pt x="21063" y="9359"/>
                    <a:pt x="21063" y="8145"/>
                  </a:cubicBezTo>
                  <a:cubicBezTo>
                    <a:pt x="21063" y="6930"/>
                    <a:pt x="20396" y="5942"/>
                    <a:pt x="19146" y="5942"/>
                  </a:cubicBezTo>
                  <a:cubicBezTo>
                    <a:pt x="18634" y="5942"/>
                    <a:pt x="17931" y="6156"/>
                    <a:pt x="17289" y="6478"/>
                  </a:cubicBezTo>
                  <a:cubicBezTo>
                    <a:pt x="17191" y="6524"/>
                    <a:pt x="17090" y="6545"/>
                    <a:pt x="16993" y="6545"/>
                  </a:cubicBezTo>
                  <a:cubicBezTo>
                    <a:pt x="16639" y="6545"/>
                    <a:pt x="16324" y="6265"/>
                    <a:pt x="16324" y="5882"/>
                  </a:cubicBezTo>
                  <a:lnTo>
                    <a:pt x="16324" y="1"/>
                  </a:lnTo>
                  <a:lnTo>
                    <a:pt x="10395" y="1"/>
                  </a:lnTo>
                  <a:cubicBezTo>
                    <a:pt x="9907" y="1"/>
                    <a:pt x="9573" y="525"/>
                    <a:pt x="9799" y="965"/>
                  </a:cubicBezTo>
                  <a:cubicBezTo>
                    <a:pt x="10133" y="1608"/>
                    <a:pt x="10359" y="2311"/>
                    <a:pt x="10359" y="2823"/>
                  </a:cubicBezTo>
                  <a:cubicBezTo>
                    <a:pt x="10359" y="4073"/>
                    <a:pt x="9371" y="4739"/>
                    <a:pt x="8156" y="4739"/>
                  </a:cubicBezTo>
                  <a:cubicBezTo>
                    <a:pt x="6942" y="4739"/>
                    <a:pt x="5954" y="4073"/>
                    <a:pt x="5954" y="2823"/>
                  </a:cubicBezTo>
                  <a:cubicBezTo>
                    <a:pt x="5954" y="2311"/>
                    <a:pt x="6168" y="1608"/>
                    <a:pt x="6478" y="965"/>
                  </a:cubicBezTo>
                  <a:cubicBezTo>
                    <a:pt x="6704" y="513"/>
                    <a:pt x="6382" y="1"/>
                    <a:pt x="588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25"/>
            <p:cNvSpPr/>
            <p:nvPr/>
          </p:nvSpPr>
          <p:spPr>
            <a:xfrm>
              <a:off x="6666883" y="2859789"/>
              <a:ext cx="535076" cy="599911"/>
            </a:xfrm>
            <a:custGeom>
              <a:avLst/>
              <a:gdLst/>
              <a:ahLst/>
              <a:cxnLst/>
              <a:rect l="l" t="t" r="r" b="b"/>
              <a:pathLst>
                <a:path w="14550" h="16313" extrusionOk="0">
                  <a:moveTo>
                    <a:pt x="1" y="1"/>
                  </a:moveTo>
                  <a:lnTo>
                    <a:pt x="1" y="16312"/>
                  </a:lnTo>
                  <a:lnTo>
                    <a:pt x="9156" y="16312"/>
                  </a:lnTo>
                  <a:lnTo>
                    <a:pt x="14550" y="8157"/>
                  </a:lnTo>
                  <a:lnTo>
                    <a:pt x="915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39" name="Google Shape;539;p25"/>
            <p:cNvGrpSpPr/>
            <p:nvPr/>
          </p:nvGrpSpPr>
          <p:grpSpPr>
            <a:xfrm>
              <a:off x="2573433" y="2859789"/>
              <a:ext cx="3982679" cy="600061"/>
              <a:chOff x="3338371" y="1205164"/>
              <a:chExt cx="3982679" cy="600061"/>
            </a:xfrm>
          </p:grpSpPr>
          <p:sp>
            <p:nvSpPr>
              <p:cNvPr id="540" name="Google Shape;540;p25"/>
              <p:cNvSpPr/>
              <p:nvPr/>
            </p:nvSpPr>
            <p:spPr>
              <a:xfrm>
                <a:off x="3338371" y="1205164"/>
                <a:ext cx="2477385" cy="599911"/>
              </a:xfrm>
              <a:custGeom>
                <a:avLst/>
                <a:gdLst/>
                <a:ahLst/>
                <a:cxnLst/>
                <a:rect l="l" t="t" r="r" b="b"/>
                <a:pathLst>
                  <a:path w="67366" h="16313" extrusionOk="0">
                    <a:moveTo>
                      <a:pt x="0" y="1"/>
                    </a:moveTo>
                    <a:lnTo>
                      <a:pt x="0" y="5739"/>
                    </a:lnTo>
                    <a:cubicBezTo>
                      <a:pt x="750" y="5394"/>
                      <a:pt x="1500" y="5192"/>
                      <a:pt x="2072" y="5192"/>
                    </a:cubicBezTo>
                    <a:cubicBezTo>
                      <a:pt x="3644" y="5192"/>
                      <a:pt x="4739" y="6406"/>
                      <a:pt x="4739" y="8144"/>
                    </a:cubicBezTo>
                    <a:cubicBezTo>
                      <a:pt x="4739" y="9883"/>
                      <a:pt x="3644" y="11097"/>
                      <a:pt x="2072" y="11097"/>
                    </a:cubicBezTo>
                    <a:cubicBezTo>
                      <a:pt x="1322" y="11097"/>
                      <a:pt x="500" y="10764"/>
                      <a:pt x="0" y="10526"/>
                    </a:cubicBezTo>
                    <a:lnTo>
                      <a:pt x="0" y="16312"/>
                    </a:lnTo>
                    <a:lnTo>
                      <a:pt x="67366" y="16312"/>
                    </a:lnTo>
                    <a:lnTo>
                      <a:pt x="6736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25"/>
              <p:cNvSpPr/>
              <p:nvPr/>
            </p:nvSpPr>
            <p:spPr>
              <a:xfrm>
                <a:off x="5488350" y="1205225"/>
                <a:ext cx="1832700" cy="600000"/>
              </a:xfrm>
              <a:prstGeom prst="rect">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542" name="Google Shape;542;p25"/>
            <p:cNvSpPr txBox="1"/>
            <p:nvPr/>
          </p:nvSpPr>
          <p:spPr>
            <a:xfrm>
              <a:off x="2851525" y="2908963"/>
              <a:ext cx="2371457" cy="2781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2267" kern="0" dirty="0">
                  <a:solidFill>
                    <a:srgbClr val="FFFFFF"/>
                  </a:solidFill>
                  <a:latin typeface="Fira Sans Extra Condensed Medium"/>
                  <a:ea typeface="Fira Sans Extra Condensed Medium"/>
                  <a:cs typeface="Fira Sans Extra Condensed Medium"/>
                  <a:sym typeface="Fira Sans Extra Condensed Medium"/>
                </a:rPr>
                <a:t>COVID19 Screening</a:t>
              </a:r>
              <a:endParaRPr sz="2267"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543" name="Google Shape;543;p25"/>
            <p:cNvSpPr txBox="1"/>
            <p:nvPr/>
          </p:nvSpPr>
          <p:spPr>
            <a:xfrm>
              <a:off x="2885761" y="3117029"/>
              <a:ext cx="3104700" cy="306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600" kern="0" dirty="0">
                  <a:solidFill>
                    <a:srgbClr val="FFFFFF"/>
                  </a:solidFill>
                  <a:latin typeface="Roboto"/>
                  <a:ea typeface="Roboto"/>
                  <a:cs typeface="Roboto"/>
                  <a:sym typeface="Roboto"/>
                </a:rPr>
                <a:t>Daily questions </a:t>
              </a:r>
              <a:endParaRPr sz="1600" kern="0" dirty="0">
                <a:solidFill>
                  <a:srgbClr val="FFFFFF"/>
                </a:solidFill>
                <a:latin typeface="Roboto"/>
                <a:ea typeface="Roboto"/>
                <a:cs typeface="Roboto"/>
                <a:sym typeface="Roboto"/>
              </a:endParaRPr>
            </a:p>
          </p:txBody>
        </p:sp>
        <p:sp>
          <p:nvSpPr>
            <p:cNvPr id="544" name="Google Shape;544;p25"/>
            <p:cNvSpPr txBox="1"/>
            <p:nvPr/>
          </p:nvSpPr>
          <p:spPr>
            <a:xfrm>
              <a:off x="6638763" y="3001350"/>
              <a:ext cx="591300" cy="316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3867" kern="0">
                  <a:solidFill>
                    <a:srgbClr val="FFFFFF"/>
                  </a:solidFill>
                  <a:latin typeface="Fira Sans Extra Condensed Medium"/>
                  <a:ea typeface="Fira Sans Extra Condensed Medium"/>
                  <a:cs typeface="Fira Sans Extra Condensed Medium"/>
                  <a:sym typeface="Fira Sans Extra Condensed Medium"/>
                </a:rPr>
                <a:t>03</a:t>
              </a:r>
              <a:endParaRPr sz="3867" kern="0">
                <a:solidFill>
                  <a:srgbClr val="FFFFFF"/>
                </a:solidFill>
                <a:latin typeface="Fira Sans Extra Condensed Medium"/>
                <a:ea typeface="Fira Sans Extra Condensed Medium"/>
                <a:cs typeface="Fira Sans Extra Condensed Medium"/>
                <a:sym typeface="Fira Sans Extra Condensed Medium"/>
              </a:endParaRPr>
            </a:p>
          </p:txBody>
        </p:sp>
        <p:sp>
          <p:nvSpPr>
            <p:cNvPr id="547" name="Google Shape;547;p25"/>
            <p:cNvSpPr/>
            <p:nvPr/>
          </p:nvSpPr>
          <p:spPr>
            <a:xfrm>
              <a:off x="6265347" y="3246694"/>
              <a:ext cx="18" cy="18"/>
            </a:xfrm>
            <a:custGeom>
              <a:avLst/>
              <a:gdLst/>
              <a:ahLst/>
              <a:cxnLst/>
              <a:rect l="l" t="t" r="r" b="b"/>
              <a:pathLst>
                <a:path w="1" h="1" extrusionOk="0">
                  <a:moveTo>
                    <a:pt x="1" y="0"/>
                  </a:move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nvGrpSpPr>
          <p:cNvPr id="554" name="Google Shape;554;p25"/>
          <p:cNvGrpSpPr/>
          <p:nvPr/>
        </p:nvGrpSpPr>
        <p:grpSpPr>
          <a:xfrm>
            <a:off x="2589452" y="3746024"/>
            <a:ext cx="7230020" cy="1273769"/>
            <a:chOff x="1942088" y="3692563"/>
            <a:chExt cx="5287975" cy="774592"/>
          </a:xfrm>
        </p:grpSpPr>
        <p:sp>
          <p:nvSpPr>
            <p:cNvPr id="555" name="Google Shape;555;p25"/>
            <p:cNvSpPr/>
            <p:nvPr/>
          </p:nvSpPr>
          <p:spPr>
            <a:xfrm>
              <a:off x="6597921" y="3692563"/>
              <a:ext cx="27177" cy="600315"/>
            </a:xfrm>
            <a:custGeom>
              <a:avLst/>
              <a:gdLst/>
              <a:ahLst/>
              <a:cxnLst/>
              <a:rect l="l" t="t" r="r" b="b"/>
              <a:pathLst>
                <a:path w="739" h="16324" extrusionOk="0">
                  <a:moveTo>
                    <a:pt x="0" y="0"/>
                  </a:moveTo>
                  <a:lnTo>
                    <a:pt x="0" y="16324"/>
                  </a:lnTo>
                  <a:lnTo>
                    <a:pt x="738" y="16324"/>
                  </a:lnTo>
                  <a:lnTo>
                    <a:pt x="73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5"/>
            <p:cNvSpPr/>
            <p:nvPr/>
          </p:nvSpPr>
          <p:spPr>
            <a:xfrm>
              <a:off x="1942088" y="3692563"/>
              <a:ext cx="774592" cy="774592"/>
            </a:xfrm>
            <a:custGeom>
              <a:avLst/>
              <a:gdLst/>
              <a:ahLst/>
              <a:cxnLst/>
              <a:rect l="l" t="t" r="r" b="b"/>
              <a:pathLst>
                <a:path w="21063" h="21063" extrusionOk="0">
                  <a:moveTo>
                    <a:pt x="1" y="0"/>
                  </a:moveTo>
                  <a:lnTo>
                    <a:pt x="1" y="5882"/>
                  </a:lnTo>
                  <a:cubicBezTo>
                    <a:pt x="1" y="6272"/>
                    <a:pt x="319" y="6546"/>
                    <a:pt x="669" y="6546"/>
                  </a:cubicBezTo>
                  <a:cubicBezTo>
                    <a:pt x="767" y="6546"/>
                    <a:pt x="868" y="6525"/>
                    <a:pt x="965" y="6477"/>
                  </a:cubicBezTo>
                  <a:cubicBezTo>
                    <a:pt x="1620" y="6168"/>
                    <a:pt x="2322" y="5954"/>
                    <a:pt x="2834" y="5954"/>
                  </a:cubicBezTo>
                  <a:cubicBezTo>
                    <a:pt x="4073" y="5954"/>
                    <a:pt x="4751" y="6942"/>
                    <a:pt x="4751" y="8156"/>
                  </a:cubicBezTo>
                  <a:cubicBezTo>
                    <a:pt x="4751" y="9371"/>
                    <a:pt x="4073" y="10359"/>
                    <a:pt x="2834" y="10359"/>
                  </a:cubicBezTo>
                  <a:cubicBezTo>
                    <a:pt x="2322" y="10359"/>
                    <a:pt x="1620" y="10121"/>
                    <a:pt x="965" y="9799"/>
                  </a:cubicBezTo>
                  <a:cubicBezTo>
                    <a:pt x="867" y="9749"/>
                    <a:pt x="764" y="9726"/>
                    <a:pt x="664" y="9726"/>
                  </a:cubicBezTo>
                  <a:cubicBezTo>
                    <a:pt x="317" y="9726"/>
                    <a:pt x="1" y="10006"/>
                    <a:pt x="1" y="10395"/>
                  </a:cubicBezTo>
                  <a:lnTo>
                    <a:pt x="1" y="16324"/>
                  </a:lnTo>
                  <a:lnTo>
                    <a:pt x="5882" y="16324"/>
                  </a:lnTo>
                  <a:cubicBezTo>
                    <a:pt x="6382" y="16324"/>
                    <a:pt x="6704" y="16836"/>
                    <a:pt x="6478" y="17288"/>
                  </a:cubicBezTo>
                  <a:cubicBezTo>
                    <a:pt x="6168" y="17931"/>
                    <a:pt x="5954" y="18634"/>
                    <a:pt x="5954" y="19146"/>
                  </a:cubicBezTo>
                  <a:cubicBezTo>
                    <a:pt x="5954" y="20396"/>
                    <a:pt x="6942" y="21063"/>
                    <a:pt x="8156" y="21063"/>
                  </a:cubicBezTo>
                  <a:cubicBezTo>
                    <a:pt x="9371" y="21063"/>
                    <a:pt x="10359" y="20396"/>
                    <a:pt x="10359" y="19146"/>
                  </a:cubicBezTo>
                  <a:cubicBezTo>
                    <a:pt x="10359" y="18634"/>
                    <a:pt x="10133" y="17931"/>
                    <a:pt x="9799" y="17288"/>
                  </a:cubicBezTo>
                  <a:cubicBezTo>
                    <a:pt x="9573" y="16848"/>
                    <a:pt x="9907" y="16324"/>
                    <a:pt x="10395" y="16324"/>
                  </a:cubicBezTo>
                  <a:lnTo>
                    <a:pt x="16324" y="16324"/>
                  </a:lnTo>
                  <a:lnTo>
                    <a:pt x="16324" y="10395"/>
                  </a:lnTo>
                  <a:cubicBezTo>
                    <a:pt x="16324" y="10006"/>
                    <a:pt x="16640" y="9726"/>
                    <a:pt x="16988" y="9726"/>
                  </a:cubicBezTo>
                  <a:cubicBezTo>
                    <a:pt x="17088" y="9726"/>
                    <a:pt x="17190" y="9749"/>
                    <a:pt x="17289" y="9799"/>
                  </a:cubicBezTo>
                  <a:cubicBezTo>
                    <a:pt x="17931" y="10121"/>
                    <a:pt x="18634" y="10359"/>
                    <a:pt x="19146" y="10359"/>
                  </a:cubicBezTo>
                  <a:cubicBezTo>
                    <a:pt x="20396" y="10359"/>
                    <a:pt x="21063" y="9371"/>
                    <a:pt x="21063" y="8156"/>
                  </a:cubicBezTo>
                  <a:cubicBezTo>
                    <a:pt x="21063" y="6942"/>
                    <a:pt x="20396" y="5954"/>
                    <a:pt x="19146" y="5954"/>
                  </a:cubicBezTo>
                  <a:cubicBezTo>
                    <a:pt x="18634" y="5954"/>
                    <a:pt x="17931" y="6168"/>
                    <a:pt x="17289" y="6477"/>
                  </a:cubicBezTo>
                  <a:cubicBezTo>
                    <a:pt x="17189" y="6525"/>
                    <a:pt x="17087" y="6546"/>
                    <a:pt x="16987" y="6546"/>
                  </a:cubicBezTo>
                  <a:cubicBezTo>
                    <a:pt x="16636" y="6546"/>
                    <a:pt x="16324" y="6272"/>
                    <a:pt x="16324" y="5882"/>
                  </a:cubicBezTo>
                  <a:lnTo>
                    <a:pt x="16324" y="0"/>
                  </a:lnTo>
                  <a:lnTo>
                    <a:pt x="10395" y="0"/>
                  </a:lnTo>
                  <a:cubicBezTo>
                    <a:pt x="9907" y="0"/>
                    <a:pt x="9573" y="524"/>
                    <a:pt x="9799" y="965"/>
                  </a:cubicBezTo>
                  <a:cubicBezTo>
                    <a:pt x="10133" y="1620"/>
                    <a:pt x="10359" y="2310"/>
                    <a:pt x="10359" y="2822"/>
                  </a:cubicBezTo>
                  <a:cubicBezTo>
                    <a:pt x="10359" y="4072"/>
                    <a:pt x="9371" y="4751"/>
                    <a:pt x="8156" y="4751"/>
                  </a:cubicBezTo>
                  <a:cubicBezTo>
                    <a:pt x="6942" y="4751"/>
                    <a:pt x="5954" y="4072"/>
                    <a:pt x="5954" y="2822"/>
                  </a:cubicBezTo>
                  <a:cubicBezTo>
                    <a:pt x="5954" y="2310"/>
                    <a:pt x="6168" y="1608"/>
                    <a:pt x="6478" y="965"/>
                  </a:cubicBezTo>
                  <a:cubicBezTo>
                    <a:pt x="6704" y="524"/>
                    <a:pt x="6382" y="0"/>
                    <a:pt x="588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5"/>
            <p:cNvSpPr/>
            <p:nvPr/>
          </p:nvSpPr>
          <p:spPr>
            <a:xfrm>
              <a:off x="6666883" y="3692563"/>
              <a:ext cx="535076" cy="600315"/>
            </a:xfrm>
            <a:custGeom>
              <a:avLst/>
              <a:gdLst/>
              <a:ahLst/>
              <a:cxnLst/>
              <a:rect l="l" t="t" r="r" b="b"/>
              <a:pathLst>
                <a:path w="14550" h="16324" extrusionOk="0">
                  <a:moveTo>
                    <a:pt x="1" y="0"/>
                  </a:moveTo>
                  <a:lnTo>
                    <a:pt x="1" y="16324"/>
                  </a:lnTo>
                  <a:lnTo>
                    <a:pt x="9156" y="16324"/>
                  </a:lnTo>
                  <a:lnTo>
                    <a:pt x="14550" y="8156"/>
                  </a:lnTo>
                  <a:lnTo>
                    <a:pt x="915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58" name="Google Shape;558;p25"/>
            <p:cNvGrpSpPr/>
            <p:nvPr/>
          </p:nvGrpSpPr>
          <p:grpSpPr>
            <a:xfrm>
              <a:off x="2569956" y="3692963"/>
              <a:ext cx="3986156" cy="600163"/>
              <a:chOff x="3334894" y="1205063"/>
              <a:chExt cx="3986156" cy="600163"/>
            </a:xfrm>
          </p:grpSpPr>
          <p:sp>
            <p:nvSpPr>
              <p:cNvPr id="559" name="Google Shape;559;p25"/>
              <p:cNvSpPr/>
              <p:nvPr/>
            </p:nvSpPr>
            <p:spPr>
              <a:xfrm>
                <a:off x="3334894" y="1205063"/>
                <a:ext cx="2477385" cy="599911"/>
              </a:xfrm>
              <a:custGeom>
                <a:avLst/>
                <a:gdLst/>
                <a:ahLst/>
                <a:cxnLst/>
                <a:rect l="l" t="t" r="r" b="b"/>
                <a:pathLst>
                  <a:path w="67366" h="16313" extrusionOk="0">
                    <a:moveTo>
                      <a:pt x="0" y="1"/>
                    </a:moveTo>
                    <a:lnTo>
                      <a:pt x="0" y="5739"/>
                    </a:lnTo>
                    <a:cubicBezTo>
                      <a:pt x="750" y="5394"/>
                      <a:pt x="1500" y="5192"/>
                      <a:pt x="2072" y="5192"/>
                    </a:cubicBezTo>
                    <a:cubicBezTo>
                      <a:pt x="3644" y="5192"/>
                      <a:pt x="4739" y="6406"/>
                      <a:pt x="4739" y="8144"/>
                    </a:cubicBezTo>
                    <a:cubicBezTo>
                      <a:pt x="4739" y="9883"/>
                      <a:pt x="3644" y="11097"/>
                      <a:pt x="2072" y="11097"/>
                    </a:cubicBezTo>
                    <a:cubicBezTo>
                      <a:pt x="1322" y="11097"/>
                      <a:pt x="500" y="10764"/>
                      <a:pt x="0" y="10526"/>
                    </a:cubicBezTo>
                    <a:lnTo>
                      <a:pt x="0" y="16312"/>
                    </a:lnTo>
                    <a:lnTo>
                      <a:pt x="67366" y="16312"/>
                    </a:lnTo>
                    <a:lnTo>
                      <a:pt x="67366"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25"/>
              <p:cNvSpPr/>
              <p:nvPr/>
            </p:nvSpPr>
            <p:spPr>
              <a:xfrm>
                <a:off x="5488350" y="1205225"/>
                <a:ext cx="1832700" cy="600000"/>
              </a:xfrm>
              <a:prstGeom prst="rect">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561" name="Google Shape;561;p25"/>
            <p:cNvSpPr txBox="1"/>
            <p:nvPr/>
          </p:nvSpPr>
          <p:spPr>
            <a:xfrm>
              <a:off x="2851525" y="3741663"/>
              <a:ext cx="1884600" cy="2781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2267" kern="0" dirty="0">
                  <a:solidFill>
                    <a:srgbClr val="FFFFFF"/>
                  </a:solidFill>
                  <a:latin typeface="Fira Sans Extra Condensed Medium"/>
                  <a:ea typeface="Fira Sans Extra Condensed Medium"/>
                  <a:cs typeface="Fira Sans Extra Condensed Medium"/>
                  <a:sym typeface="Fira Sans Extra Condensed Medium"/>
                </a:rPr>
                <a:t>Sanitization</a:t>
              </a:r>
              <a:endParaRPr sz="2267"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562" name="Google Shape;562;p25"/>
            <p:cNvSpPr txBox="1"/>
            <p:nvPr/>
          </p:nvSpPr>
          <p:spPr>
            <a:xfrm>
              <a:off x="2851525" y="3937100"/>
              <a:ext cx="3104700" cy="306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400" kern="0" dirty="0">
                  <a:solidFill>
                    <a:srgbClr val="FFFFFF"/>
                  </a:solidFill>
                  <a:latin typeface="Roboto"/>
                  <a:ea typeface="Roboto"/>
                  <a:cs typeface="Roboto"/>
                  <a:sym typeface="Roboto"/>
                </a:rPr>
                <a:t>Frequent and routine cleaning of surface areas</a:t>
              </a:r>
              <a:endParaRPr sz="1400" kern="0" dirty="0">
                <a:solidFill>
                  <a:srgbClr val="FFFFFF"/>
                </a:solidFill>
                <a:latin typeface="Roboto"/>
                <a:ea typeface="Roboto"/>
                <a:cs typeface="Roboto"/>
                <a:sym typeface="Roboto"/>
              </a:endParaRPr>
            </a:p>
          </p:txBody>
        </p:sp>
        <p:sp>
          <p:nvSpPr>
            <p:cNvPr id="563" name="Google Shape;563;p25"/>
            <p:cNvSpPr txBox="1"/>
            <p:nvPr/>
          </p:nvSpPr>
          <p:spPr>
            <a:xfrm>
              <a:off x="6638763" y="3834325"/>
              <a:ext cx="591300" cy="316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3867" kern="0">
                  <a:solidFill>
                    <a:srgbClr val="FFFFFF"/>
                  </a:solidFill>
                  <a:latin typeface="Fira Sans Extra Condensed Medium"/>
                  <a:ea typeface="Fira Sans Extra Condensed Medium"/>
                  <a:cs typeface="Fira Sans Extra Condensed Medium"/>
                  <a:sym typeface="Fira Sans Extra Condensed Medium"/>
                </a:rPr>
                <a:t>04</a:t>
              </a:r>
              <a:endParaRPr sz="3867" kern="0">
                <a:solidFill>
                  <a:srgbClr val="FFFFFF"/>
                </a:solidFill>
                <a:latin typeface="Fira Sans Extra Condensed Medium"/>
                <a:ea typeface="Fira Sans Extra Condensed Medium"/>
                <a:cs typeface="Fira Sans Extra Condensed Medium"/>
                <a:sym typeface="Fira Sans Extra Condensed Medium"/>
              </a:endParaRPr>
            </a:p>
          </p:txBody>
        </p:sp>
        <p:grpSp>
          <p:nvGrpSpPr>
            <p:cNvPr id="564" name="Google Shape;564;p25"/>
            <p:cNvGrpSpPr/>
            <p:nvPr/>
          </p:nvGrpSpPr>
          <p:grpSpPr>
            <a:xfrm>
              <a:off x="6095959" y="4000493"/>
              <a:ext cx="162471" cy="160482"/>
              <a:chOff x="2084100" y="4652250"/>
              <a:chExt cx="230750" cy="227925"/>
            </a:xfrm>
          </p:grpSpPr>
          <p:sp>
            <p:nvSpPr>
              <p:cNvPr id="565" name="Google Shape;565;p25"/>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568" name="Google Shape;568;p25"/>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grpSp>
        <p:nvGrpSpPr>
          <p:cNvPr id="571" name="Google Shape;571;p25"/>
          <p:cNvGrpSpPr/>
          <p:nvPr/>
        </p:nvGrpSpPr>
        <p:grpSpPr>
          <a:xfrm>
            <a:off x="2589452" y="1591784"/>
            <a:ext cx="7268651" cy="1219200"/>
            <a:chOff x="1942088" y="1193838"/>
            <a:chExt cx="5287975" cy="774592"/>
          </a:xfrm>
        </p:grpSpPr>
        <p:grpSp>
          <p:nvGrpSpPr>
            <p:cNvPr id="572" name="Google Shape;572;p25"/>
            <p:cNvGrpSpPr/>
            <p:nvPr/>
          </p:nvGrpSpPr>
          <p:grpSpPr>
            <a:xfrm>
              <a:off x="2569956" y="1193838"/>
              <a:ext cx="3986156" cy="600163"/>
              <a:chOff x="3334894" y="1205063"/>
              <a:chExt cx="3986156" cy="600163"/>
            </a:xfrm>
          </p:grpSpPr>
          <p:sp>
            <p:nvSpPr>
              <p:cNvPr id="573" name="Google Shape;573;p25"/>
              <p:cNvSpPr/>
              <p:nvPr/>
            </p:nvSpPr>
            <p:spPr>
              <a:xfrm>
                <a:off x="3334894" y="1205063"/>
                <a:ext cx="2477385" cy="599911"/>
              </a:xfrm>
              <a:custGeom>
                <a:avLst/>
                <a:gdLst/>
                <a:ahLst/>
                <a:cxnLst/>
                <a:rect l="l" t="t" r="r" b="b"/>
                <a:pathLst>
                  <a:path w="67366" h="16313" extrusionOk="0">
                    <a:moveTo>
                      <a:pt x="0" y="1"/>
                    </a:moveTo>
                    <a:lnTo>
                      <a:pt x="0" y="5739"/>
                    </a:lnTo>
                    <a:cubicBezTo>
                      <a:pt x="750" y="5394"/>
                      <a:pt x="1500" y="5192"/>
                      <a:pt x="2072" y="5192"/>
                    </a:cubicBezTo>
                    <a:cubicBezTo>
                      <a:pt x="3644" y="5192"/>
                      <a:pt x="4739" y="6406"/>
                      <a:pt x="4739" y="8144"/>
                    </a:cubicBezTo>
                    <a:cubicBezTo>
                      <a:pt x="4739" y="9883"/>
                      <a:pt x="3644" y="11097"/>
                      <a:pt x="2072" y="11097"/>
                    </a:cubicBezTo>
                    <a:cubicBezTo>
                      <a:pt x="1322" y="11097"/>
                      <a:pt x="500" y="10764"/>
                      <a:pt x="0" y="10526"/>
                    </a:cubicBezTo>
                    <a:lnTo>
                      <a:pt x="0" y="16312"/>
                    </a:lnTo>
                    <a:lnTo>
                      <a:pt x="67366" y="16312"/>
                    </a:lnTo>
                    <a:lnTo>
                      <a:pt x="6736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4" name="Google Shape;574;p25"/>
              <p:cNvSpPr/>
              <p:nvPr/>
            </p:nvSpPr>
            <p:spPr>
              <a:xfrm>
                <a:off x="5488350" y="1205225"/>
                <a:ext cx="1832700" cy="6000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5" name="Google Shape;575;p25"/>
            <p:cNvSpPr/>
            <p:nvPr/>
          </p:nvSpPr>
          <p:spPr>
            <a:xfrm>
              <a:off x="6597921" y="1193838"/>
              <a:ext cx="27177" cy="599911"/>
            </a:xfrm>
            <a:custGeom>
              <a:avLst/>
              <a:gdLst/>
              <a:ahLst/>
              <a:cxnLst/>
              <a:rect l="l" t="t" r="r" b="b"/>
              <a:pathLst>
                <a:path w="739" h="16313" extrusionOk="0">
                  <a:moveTo>
                    <a:pt x="0" y="1"/>
                  </a:moveTo>
                  <a:lnTo>
                    <a:pt x="0" y="16312"/>
                  </a:lnTo>
                  <a:lnTo>
                    <a:pt x="738" y="16312"/>
                  </a:lnTo>
                  <a:lnTo>
                    <a:pt x="73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 name="Google Shape;576;p25"/>
            <p:cNvSpPr/>
            <p:nvPr/>
          </p:nvSpPr>
          <p:spPr>
            <a:xfrm>
              <a:off x="1942088" y="1193838"/>
              <a:ext cx="774592" cy="774592"/>
            </a:xfrm>
            <a:custGeom>
              <a:avLst/>
              <a:gdLst/>
              <a:ahLst/>
              <a:cxnLst/>
              <a:rect l="l" t="t" r="r" b="b"/>
              <a:pathLst>
                <a:path w="21063" h="21063" extrusionOk="0">
                  <a:moveTo>
                    <a:pt x="1" y="1"/>
                  </a:moveTo>
                  <a:lnTo>
                    <a:pt x="1" y="5882"/>
                  </a:lnTo>
                  <a:cubicBezTo>
                    <a:pt x="1" y="6265"/>
                    <a:pt x="323" y="6545"/>
                    <a:pt x="674" y="6545"/>
                  </a:cubicBezTo>
                  <a:cubicBezTo>
                    <a:pt x="771" y="6545"/>
                    <a:pt x="870" y="6524"/>
                    <a:pt x="965" y="6478"/>
                  </a:cubicBezTo>
                  <a:cubicBezTo>
                    <a:pt x="1620" y="6156"/>
                    <a:pt x="2322" y="5942"/>
                    <a:pt x="2834" y="5942"/>
                  </a:cubicBezTo>
                  <a:cubicBezTo>
                    <a:pt x="4073" y="5942"/>
                    <a:pt x="4751" y="6930"/>
                    <a:pt x="4751" y="8144"/>
                  </a:cubicBezTo>
                  <a:cubicBezTo>
                    <a:pt x="4751" y="9359"/>
                    <a:pt x="4073" y="10347"/>
                    <a:pt x="2834" y="10347"/>
                  </a:cubicBezTo>
                  <a:cubicBezTo>
                    <a:pt x="2322" y="10347"/>
                    <a:pt x="1620" y="10121"/>
                    <a:pt x="965" y="9787"/>
                  </a:cubicBezTo>
                  <a:cubicBezTo>
                    <a:pt x="869" y="9738"/>
                    <a:pt x="768" y="9715"/>
                    <a:pt x="670" y="9715"/>
                  </a:cubicBezTo>
                  <a:cubicBezTo>
                    <a:pt x="320" y="9715"/>
                    <a:pt x="1" y="10004"/>
                    <a:pt x="1" y="10395"/>
                  </a:cubicBezTo>
                  <a:lnTo>
                    <a:pt x="1" y="16312"/>
                  </a:lnTo>
                  <a:lnTo>
                    <a:pt x="5882" y="16312"/>
                  </a:lnTo>
                  <a:cubicBezTo>
                    <a:pt x="6382" y="16312"/>
                    <a:pt x="6704" y="16836"/>
                    <a:pt x="6478" y="17277"/>
                  </a:cubicBezTo>
                  <a:cubicBezTo>
                    <a:pt x="6168" y="17931"/>
                    <a:pt x="5954" y="18622"/>
                    <a:pt x="5954" y="19134"/>
                  </a:cubicBezTo>
                  <a:cubicBezTo>
                    <a:pt x="5954" y="20384"/>
                    <a:pt x="6942" y="21063"/>
                    <a:pt x="8156" y="21063"/>
                  </a:cubicBezTo>
                  <a:cubicBezTo>
                    <a:pt x="9371" y="21063"/>
                    <a:pt x="10359" y="20384"/>
                    <a:pt x="10359" y="19134"/>
                  </a:cubicBezTo>
                  <a:cubicBezTo>
                    <a:pt x="10359" y="18622"/>
                    <a:pt x="10133" y="17931"/>
                    <a:pt x="9799" y="17277"/>
                  </a:cubicBezTo>
                  <a:cubicBezTo>
                    <a:pt x="9573" y="16836"/>
                    <a:pt x="9907" y="16312"/>
                    <a:pt x="10395" y="16312"/>
                  </a:cubicBezTo>
                  <a:lnTo>
                    <a:pt x="16324" y="16312"/>
                  </a:lnTo>
                  <a:lnTo>
                    <a:pt x="16324" y="10395"/>
                  </a:lnTo>
                  <a:cubicBezTo>
                    <a:pt x="16324" y="10004"/>
                    <a:pt x="16644" y="9715"/>
                    <a:pt x="16994" y="9715"/>
                  </a:cubicBezTo>
                  <a:cubicBezTo>
                    <a:pt x="17092" y="9715"/>
                    <a:pt x="17192" y="9738"/>
                    <a:pt x="17289" y="9787"/>
                  </a:cubicBezTo>
                  <a:cubicBezTo>
                    <a:pt x="17931" y="10121"/>
                    <a:pt x="18634" y="10347"/>
                    <a:pt x="19146" y="10347"/>
                  </a:cubicBezTo>
                  <a:cubicBezTo>
                    <a:pt x="20396" y="10347"/>
                    <a:pt x="21063" y="9359"/>
                    <a:pt x="21063" y="8144"/>
                  </a:cubicBezTo>
                  <a:cubicBezTo>
                    <a:pt x="21063" y="6930"/>
                    <a:pt x="20396" y="5942"/>
                    <a:pt x="19146" y="5942"/>
                  </a:cubicBezTo>
                  <a:cubicBezTo>
                    <a:pt x="18634" y="5942"/>
                    <a:pt x="17931" y="6156"/>
                    <a:pt x="17289" y="6478"/>
                  </a:cubicBezTo>
                  <a:cubicBezTo>
                    <a:pt x="17191" y="6524"/>
                    <a:pt x="17090" y="6545"/>
                    <a:pt x="16993" y="6545"/>
                  </a:cubicBezTo>
                  <a:cubicBezTo>
                    <a:pt x="16639" y="6545"/>
                    <a:pt x="16324" y="6265"/>
                    <a:pt x="16324" y="5882"/>
                  </a:cubicBezTo>
                  <a:lnTo>
                    <a:pt x="16324" y="1"/>
                  </a:lnTo>
                  <a:lnTo>
                    <a:pt x="10395" y="1"/>
                  </a:lnTo>
                  <a:cubicBezTo>
                    <a:pt x="9907" y="1"/>
                    <a:pt x="9573" y="524"/>
                    <a:pt x="9799" y="965"/>
                  </a:cubicBezTo>
                  <a:cubicBezTo>
                    <a:pt x="10133" y="1608"/>
                    <a:pt x="10359" y="2310"/>
                    <a:pt x="10359" y="2822"/>
                  </a:cubicBezTo>
                  <a:cubicBezTo>
                    <a:pt x="10359" y="4073"/>
                    <a:pt x="9371" y="4739"/>
                    <a:pt x="8156" y="4739"/>
                  </a:cubicBezTo>
                  <a:cubicBezTo>
                    <a:pt x="6942" y="4739"/>
                    <a:pt x="5954" y="4073"/>
                    <a:pt x="5954" y="2822"/>
                  </a:cubicBezTo>
                  <a:cubicBezTo>
                    <a:pt x="5954" y="2310"/>
                    <a:pt x="6168" y="1608"/>
                    <a:pt x="6478" y="965"/>
                  </a:cubicBezTo>
                  <a:cubicBezTo>
                    <a:pt x="6704" y="513"/>
                    <a:pt x="6382" y="1"/>
                    <a:pt x="58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 name="Google Shape;577;p25"/>
            <p:cNvSpPr/>
            <p:nvPr/>
          </p:nvSpPr>
          <p:spPr>
            <a:xfrm>
              <a:off x="6666883" y="1193838"/>
              <a:ext cx="535076" cy="599911"/>
            </a:xfrm>
            <a:custGeom>
              <a:avLst/>
              <a:gdLst/>
              <a:ahLst/>
              <a:cxnLst/>
              <a:rect l="l" t="t" r="r" b="b"/>
              <a:pathLst>
                <a:path w="14550" h="16313" extrusionOk="0">
                  <a:moveTo>
                    <a:pt x="1" y="1"/>
                  </a:moveTo>
                  <a:lnTo>
                    <a:pt x="1" y="16312"/>
                  </a:lnTo>
                  <a:lnTo>
                    <a:pt x="9156" y="16312"/>
                  </a:lnTo>
                  <a:lnTo>
                    <a:pt x="14550" y="8156"/>
                  </a:lnTo>
                  <a:lnTo>
                    <a:pt x="915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 name="Google Shape;578;p25"/>
            <p:cNvSpPr txBox="1"/>
            <p:nvPr/>
          </p:nvSpPr>
          <p:spPr>
            <a:xfrm>
              <a:off x="2851538" y="1242775"/>
              <a:ext cx="1884600" cy="2781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2267" kern="0" dirty="0">
                  <a:solidFill>
                    <a:srgbClr val="FFFFFF"/>
                  </a:solidFill>
                  <a:latin typeface="Fira Sans Extra Condensed Medium"/>
                  <a:ea typeface="Fira Sans Extra Condensed Medium"/>
                  <a:cs typeface="Fira Sans Extra Condensed Medium"/>
                  <a:sym typeface="Fira Sans Extra Condensed Medium"/>
                </a:rPr>
                <a:t>Masks</a:t>
              </a:r>
              <a:endParaRPr sz="2267"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579" name="Google Shape;579;p25"/>
            <p:cNvSpPr txBox="1"/>
            <p:nvPr/>
          </p:nvSpPr>
          <p:spPr>
            <a:xfrm>
              <a:off x="2851536" y="1438200"/>
              <a:ext cx="3104700" cy="306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600" kern="0" dirty="0">
                  <a:solidFill>
                    <a:srgbClr val="FFFFFF"/>
                  </a:solidFill>
                  <a:latin typeface="Roboto"/>
                  <a:ea typeface="Roboto"/>
                  <a:cs typeface="Roboto"/>
                  <a:sym typeface="Roboto"/>
                </a:rPr>
                <a:t>Must be worn upon entry </a:t>
              </a:r>
              <a:endParaRPr sz="1600" kern="0" dirty="0">
                <a:solidFill>
                  <a:srgbClr val="FFFFFF"/>
                </a:solidFill>
                <a:latin typeface="Roboto"/>
                <a:ea typeface="Roboto"/>
                <a:cs typeface="Roboto"/>
                <a:sym typeface="Roboto"/>
              </a:endParaRPr>
            </a:p>
          </p:txBody>
        </p:sp>
        <p:sp>
          <p:nvSpPr>
            <p:cNvPr id="580" name="Google Shape;580;p25"/>
            <p:cNvSpPr txBox="1"/>
            <p:nvPr/>
          </p:nvSpPr>
          <p:spPr>
            <a:xfrm>
              <a:off x="6638763" y="1335525"/>
              <a:ext cx="591300" cy="316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3867" kern="0">
                  <a:solidFill>
                    <a:srgbClr val="FFFFFF"/>
                  </a:solidFill>
                  <a:latin typeface="Fira Sans Extra Condensed Medium"/>
                  <a:ea typeface="Fira Sans Extra Condensed Medium"/>
                  <a:cs typeface="Fira Sans Extra Condensed Medium"/>
                  <a:sym typeface="Fira Sans Extra Condensed Medium"/>
                </a:rPr>
                <a:t>01</a:t>
              </a:r>
              <a:endParaRPr sz="3867" kern="0">
                <a:solidFill>
                  <a:srgbClr val="FFFFFF"/>
                </a:solidFill>
                <a:latin typeface="Fira Sans Extra Condensed Medium"/>
                <a:ea typeface="Fira Sans Extra Condensed Medium"/>
                <a:cs typeface="Fira Sans Extra Condensed Medium"/>
                <a:sym typeface="Fira Sans Extra Condensed Medium"/>
              </a:endParaRPr>
            </a:p>
          </p:txBody>
        </p:sp>
      </p:grpSp>
      <p:pic>
        <p:nvPicPr>
          <p:cNvPr id="2" name="Picture 1">
            <a:extLst>
              <a:ext uri="{FF2B5EF4-FFF2-40B4-BE49-F238E27FC236}">
                <a16:creationId xmlns:a16="http://schemas.microsoft.com/office/drawing/2014/main" id="{991B80AD-9CB2-40CF-894D-636AC2EC3917}"/>
              </a:ext>
            </a:extLst>
          </p:cNvPr>
          <p:cNvPicPr>
            <a:picLocks noChangeAspect="1"/>
          </p:cNvPicPr>
          <p:nvPr/>
        </p:nvPicPr>
        <p:blipFill>
          <a:blip r:embed="rId3">
            <a:duotone>
              <a:schemeClr val="bg2">
                <a:shade val="45000"/>
                <a:satMod val="135000"/>
              </a:schemeClr>
              <a:prstClr val="white"/>
            </a:duotone>
          </a:blip>
          <a:stretch>
            <a:fillRect/>
          </a:stretch>
        </p:blipFill>
        <p:spPr>
          <a:xfrm>
            <a:off x="7536768" y="1566173"/>
            <a:ext cx="876955" cy="882724"/>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5589F60-A2DA-4FC7-BEC0-0C000D757C1C}"/>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saturation sat="0"/>
                    </a14:imgEffect>
                  </a14:imgLayer>
                </a14:imgProps>
              </a:ext>
              <a:ext uri="{837473B0-CC2E-450A-ABE3-18F120FF3D39}">
                <a1611:picAttrSrcUrl xmlns:a1611="http://schemas.microsoft.com/office/drawing/2016/11/main" r:id="rId6"/>
              </a:ext>
            </a:extLst>
          </a:blip>
          <a:stretch>
            <a:fillRect/>
          </a:stretch>
        </p:blipFill>
        <p:spPr>
          <a:xfrm>
            <a:off x="7741477" y="2772417"/>
            <a:ext cx="697761" cy="697761"/>
          </a:xfrm>
          <a:prstGeom prst="rect">
            <a:avLst/>
          </a:prstGeom>
        </p:spPr>
      </p:pic>
      <p:pic>
        <p:nvPicPr>
          <p:cNvPr id="6" name="Picture 5">
            <a:extLst>
              <a:ext uri="{FF2B5EF4-FFF2-40B4-BE49-F238E27FC236}">
                <a16:creationId xmlns:a16="http://schemas.microsoft.com/office/drawing/2014/main" id="{7C5D72C1-0AF8-4C75-BABC-2537A1D369DC}"/>
              </a:ext>
            </a:extLst>
          </p:cNvPr>
          <p:cNvPicPr>
            <a:picLocks noChangeAspect="1"/>
          </p:cNvPicPr>
          <p:nvPr/>
        </p:nvPicPr>
        <p:blipFill>
          <a:blip r:embed="rId7">
            <a:duotone>
              <a:schemeClr val="bg2">
                <a:shade val="45000"/>
                <a:satMod val="135000"/>
              </a:schemeClr>
              <a:prstClr val="white"/>
            </a:duotone>
          </a:blip>
          <a:stretch>
            <a:fillRect/>
          </a:stretch>
        </p:blipFill>
        <p:spPr>
          <a:xfrm>
            <a:off x="7710663" y="3899597"/>
            <a:ext cx="609636" cy="609636"/>
          </a:xfrm>
          <a:prstGeom prst="rect">
            <a:avLst/>
          </a:prstGeom>
        </p:spPr>
      </p:pic>
      <p:pic>
        <p:nvPicPr>
          <p:cNvPr id="7" name="Picture 6">
            <a:extLst>
              <a:ext uri="{FF2B5EF4-FFF2-40B4-BE49-F238E27FC236}">
                <a16:creationId xmlns:a16="http://schemas.microsoft.com/office/drawing/2014/main" id="{20ACF431-A789-4431-828C-38D3763B41DD}"/>
              </a:ext>
            </a:extLst>
          </p:cNvPr>
          <p:cNvPicPr>
            <a:picLocks noChangeAspect="1"/>
          </p:cNvPicPr>
          <p:nvPr/>
        </p:nvPicPr>
        <p:blipFill>
          <a:blip r:embed="rId8"/>
          <a:stretch>
            <a:fillRect/>
          </a:stretch>
        </p:blipFill>
        <p:spPr>
          <a:xfrm>
            <a:off x="7720116" y="5030403"/>
            <a:ext cx="624459" cy="586448"/>
          </a:xfrm>
          <a:prstGeom prst="rect">
            <a:avLst/>
          </a:prstGeom>
        </p:spPr>
      </p:pic>
      <p:pic>
        <p:nvPicPr>
          <p:cNvPr id="5" name="Picture 4" descr="A picture containing light&#10;&#10;Description automatically generated">
            <a:extLst>
              <a:ext uri="{FF2B5EF4-FFF2-40B4-BE49-F238E27FC236}">
                <a16:creationId xmlns:a16="http://schemas.microsoft.com/office/drawing/2014/main" id="{6ACD1354-366C-4B24-AD17-0D337142D5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330" y="4100360"/>
            <a:ext cx="2626937" cy="2298213"/>
          </a:xfrm>
          <a:prstGeom prst="rect">
            <a:avLst/>
          </a:prstGeom>
        </p:spPr>
      </p:pic>
      <p:pic>
        <p:nvPicPr>
          <p:cNvPr id="9" name="Picture 8" descr="A picture containing mug&#10;&#10;Description automatically generated">
            <a:extLst>
              <a:ext uri="{FF2B5EF4-FFF2-40B4-BE49-F238E27FC236}">
                <a16:creationId xmlns:a16="http://schemas.microsoft.com/office/drawing/2014/main" id="{B9D3C9E4-DF34-423E-9CA8-02D3B4476B2E}"/>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266801" y="5353105"/>
            <a:ext cx="395792" cy="282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 Yourself in a cap and gown!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1174" b="21174"/>
          <a:stretch>
            <a:fillRect/>
          </a:stretch>
        </p:blipFill>
        <p:spPr>
          <a:xfrm>
            <a:off x="845079" y="988862"/>
            <a:ext cx="5943600" cy="4572000"/>
          </a:xfr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Success can’t Wait</a:t>
            </a:r>
          </a:p>
        </p:txBody>
      </p:sp>
      <p:pic>
        <p:nvPicPr>
          <p:cNvPr id="2" name="Picture Placeholder 1"/>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t="806" b="806"/>
          <a:stretch>
            <a:fillRect/>
          </a:stretch>
        </p:blipFill>
        <p:spPr/>
      </p:pic>
      <p:sp>
        <p:nvSpPr>
          <p:cNvPr id="7" name="Text Placeholder 6"/>
          <p:cNvSpPr>
            <a:spLocks noGrp="1"/>
          </p:cNvSpPr>
          <p:nvPr>
            <p:ph type="body" sz="half" idx="2"/>
          </p:nvPr>
        </p:nvSpPr>
        <p:spPr/>
        <p:txBody>
          <a:bodyPr/>
          <a:lstStyle/>
          <a:p>
            <a:r>
              <a:rPr lang="en-US" dirty="0"/>
              <a:t>I am getting closer to my dreams every day- </a:t>
            </a:r>
          </a:p>
        </p:txBody>
      </p:sp>
      <p:pic>
        <p:nvPicPr>
          <p:cNvPr id="3" name="Picture Placeholder 2"/>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806" b="806"/>
          <a:stretch>
            <a:fillRect/>
          </a:stretch>
        </p:blipFill>
        <p:spPr/>
      </p:pic>
      <p:sp>
        <p:nvSpPr>
          <p:cNvPr id="10" name="Text Placeholder 9"/>
          <p:cNvSpPr>
            <a:spLocks noGrp="1"/>
          </p:cNvSpPr>
          <p:nvPr>
            <p:ph type="body" sz="half" idx="19"/>
          </p:nvPr>
        </p:nvSpPr>
        <p:spPr/>
        <p:txBody>
          <a:bodyPr/>
          <a:lstStyle/>
          <a:p>
            <a:r>
              <a:rPr lang="en-US" dirty="0"/>
              <a:t>I always knew I could do it; it was matter of how was going to do it- Cole Smith</a:t>
            </a:r>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Our Students are the best! </a:t>
            </a:r>
          </a:p>
        </p:txBody>
      </p:sp>
      <p:pic>
        <p:nvPicPr>
          <p:cNvPr id="2" name="Picture Placeholder 1"/>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17540" r="17540"/>
          <a:stretch>
            <a:fillRect/>
          </a:stretch>
        </p:blipFill>
        <p:spPr>
          <a:xfrm>
            <a:off x="4712035" y="1790418"/>
            <a:ext cx="2715289" cy="2776308"/>
          </a:xfrm>
        </p:spPr>
      </p:pic>
      <p:sp>
        <p:nvSpPr>
          <p:cNvPr id="9" name="Text Placeholder 8"/>
          <p:cNvSpPr>
            <a:spLocks noGrp="1"/>
          </p:cNvSpPr>
          <p:nvPr>
            <p:ph type="body" sz="half" idx="2"/>
          </p:nvPr>
        </p:nvSpPr>
        <p:spPr>
          <a:xfrm>
            <a:off x="4740412" y="4871205"/>
            <a:ext cx="2743200" cy="914400"/>
          </a:xfrm>
        </p:spPr>
        <p:txBody>
          <a:bodyPr/>
          <a:lstStyle/>
          <a:p>
            <a:r>
              <a:rPr lang="en-US" dirty="0"/>
              <a:t>People gave up on me, but I never did! – </a:t>
            </a:r>
            <a:r>
              <a:rPr lang="en-US" dirty="0" err="1"/>
              <a:t>Deontravious</a:t>
            </a:r>
            <a:r>
              <a:rPr lang="en-US" dirty="0"/>
              <a:t> Rouse</a:t>
            </a:r>
          </a:p>
        </p:txBody>
      </p:sp>
      <p:pic>
        <p:nvPicPr>
          <p:cNvPr id="3" name="Picture Placeholder 2"/>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7488" r="17488"/>
          <a:stretch>
            <a:fillRect/>
          </a:stretch>
        </p:blipFill>
        <p:spPr>
          <a:xfrm>
            <a:off x="8226124" y="1832752"/>
            <a:ext cx="2715768" cy="2776308"/>
          </a:xfrm>
        </p:spPr>
      </p:pic>
      <p:sp>
        <p:nvSpPr>
          <p:cNvPr id="13" name="Text Placeholder 12"/>
          <p:cNvSpPr>
            <a:spLocks noGrp="1"/>
          </p:cNvSpPr>
          <p:nvPr>
            <p:ph type="body" sz="half" idx="21"/>
          </p:nvPr>
        </p:nvSpPr>
        <p:spPr>
          <a:xfrm>
            <a:off x="8314008" y="4854272"/>
            <a:ext cx="2743200" cy="914400"/>
          </a:xfrm>
        </p:spPr>
        <p:txBody>
          <a:bodyPr/>
          <a:lstStyle/>
          <a:p>
            <a:r>
              <a:rPr lang="en-US" dirty="0"/>
              <a:t>It took a long time, but I finally did it- Aisha Ingram</a:t>
            </a:r>
          </a:p>
        </p:txBody>
      </p:sp>
      <p:pic>
        <p:nvPicPr>
          <p:cNvPr id="2050" name="Picture 2" descr="Image may contain: 1 person, stand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866" y="1836208"/>
            <a:ext cx="2616201" cy="27442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92200" y="4793733"/>
            <a:ext cx="2980267" cy="738664"/>
          </a:xfrm>
          <a:prstGeom prst="rect">
            <a:avLst/>
          </a:prstGeom>
          <a:noFill/>
        </p:spPr>
        <p:txBody>
          <a:bodyPr wrap="square" rtlCol="0">
            <a:spAutoFit/>
          </a:bodyPr>
          <a:lstStyle/>
          <a:p>
            <a:r>
              <a:rPr lang="en-US" sz="1400" dirty="0"/>
              <a:t>I am grateful for this program. I graduated just a couple months. You can too!!</a:t>
            </a:r>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Graduation is </a:t>
            </a:r>
            <a:br>
              <a:rPr lang="en-US" dirty="0"/>
            </a:br>
            <a:r>
              <a:rPr lang="en-US" sz="2000" b="1" dirty="0"/>
              <a:t>May 27, 2021</a:t>
            </a:r>
          </a:p>
        </p:txBody>
      </p:sp>
      <p:pic>
        <p:nvPicPr>
          <p:cNvPr id="2" name="Picture Placeholder 1"/>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21772" r="21772"/>
          <a:stretch>
            <a:fillRect/>
          </a:stretch>
        </p:blipFill>
        <p:spPr/>
      </p:pic>
      <p:pic>
        <p:nvPicPr>
          <p:cNvPr id="3" name="Picture Placeholder 2"/>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6865" r="6865"/>
          <a:stretch>
            <a:fillRect/>
          </a:stretch>
        </p:blipFill>
        <p:spPr/>
      </p:pic>
      <p:pic>
        <p:nvPicPr>
          <p:cNvPr id="4" name="Picture Placeholder 3"/>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6865" r="6865"/>
          <a:stretch>
            <a:fillRect/>
          </a:stretch>
        </p:blipFill>
        <p:spPr/>
      </p:pic>
      <p:pic>
        <p:nvPicPr>
          <p:cNvPr id="7" name="Picture 6">
            <a:extLst>
              <a:ext uri="{FF2B5EF4-FFF2-40B4-BE49-F238E27FC236}">
                <a16:creationId xmlns:a16="http://schemas.microsoft.com/office/drawing/2014/main" id="{E2944EDE-2153-4607-BD95-795B54803AC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705294" y="3641952"/>
            <a:ext cx="9525" cy="9525"/>
          </a:xfrm>
          <a:prstGeom prst="rect">
            <a:avLst/>
          </a:prstGeom>
        </p:spPr>
      </p:pic>
    </p:spTree>
    <p:extLst>
      <p:ext uri="{BB962C8B-B14F-4D97-AF65-F5344CB8AC3E}">
        <p14:creationId xmlns:p14="http://schemas.microsoft.com/office/powerpoint/2010/main" val="346041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958" y="180622"/>
            <a:ext cx="9445259" cy="6677378"/>
          </a:xfrm>
          <a:prstGeom prst="rect">
            <a:avLst/>
          </a:prstGeom>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Requirements </a:t>
            </a:r>
          </a:p>
        </p:txBody>
      </p:sp>
      <p:sp>
        <p:nvSpPr>
          <p:cNvPr id="4" name="Content Placeholder 3"/>
          <p:cNvSpPr>
            <a:spLocks noGrp="1"/>
          </p:cNvSpPr>
          <p:nvPr>
            <p:ph sz="half" idx="1"/>
          </p:nvPr>
        </p:nvSpPr>
        <p:spPr>
          <a:xfrm>
            <a:off x="665018" y="1825625"/>
            <a:ext cx="5527964" cy="4187952"/>
          </a:xfrm>
        </p:spPr>
        <p:txBody>
          <a:bodyPr/>
          <a:lstStyle/>
          <a:p>
            <a:r>
              <a:rPr lang="en-US" dirty="0"/>
              <a:t>Must be 17 years old or older</a:t>
            </a:r>
          </a:p>
          <a:p>
            <a:r>
              <a:rPr lang="en-US" dirty="0"/>
              <a:t>Under 18, but at least 16, must have board approval</a:t>
            </a:r>
          </a:p>
          <a:p>
            <a:r>
              <a:rPr lang="en-US" dirty="0"/>
              <a:t>Valid License or SC Identification</a:t>
            </a:r>
          </a:p>
          <a:p>
            <a:r>
              <a:rPr lang="en-US" dirty="0"/>
              <a:t>Under 18, Verification of withdrawal</a:t>
            </a:r>
          </a:p>
          <a:p>
            <a:r>
              <a:rPr lang="en-US" dirty="0"/>
              <a:t>Transcripts</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2748644402"/>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5212" y="304800"/>
            <a:ext cx="10058402" cy="12192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dirty="0">
                <a:solidFill>
                  <a:schemeClr val="tx1">
                    <a:lumMod val="50000"/>
                  </a:schemeClr>
                </a:solidFill>
                <a:latin typeface="+mj-lt"/>
                <a:ea typeface="+mj-ea"/>
                <a:cs typeface="+mj-cs"/>
              </a:rPr>
              <a:t>Please complete the following registration survey</a:t>
            </a:r>
          </a:p>
        </p:txBody>
      </p:sp>
      <p:sp>
        <p:nvSpPr>
          <p:cNvPr id="10" name="Rectangle 9">
            <a:extLst>
              <a:ext uri="{FF2B5EF4-FFF2-40B4-BE49-F238E27FC236}">
                <a16:creationId xmlns:a16="http://schemas.microsoft.com/office/drawing/2014/main" id="{23EE7000-1541-4DB8-8FC1-6E4A3730F788}"/>
              </a:ext>
            </a:extLst>
          </p:cNvPr>
          <p:cNvSpPr/>
          <p:nvPr/>
        </p:nvSpPr>
        <p:spPr>
          <a:xfrm>
            <a:off x="1898469" y="1948432"/>
            <a:ext cx="6096000" cy="923330"/>
          </a:xfrm>
          <a:prstGeom prst="rect">
            <a:avLst/>
          </a:prstGeom>
        </p:spPr>
        <p:txBody>
          <a:bodyPr>
            <a:spAutoFit/>
          </a:bodyPr>
          <a:lstStyle/>
          <a:p>
            <a:r>
              <a:rPr lang="en-US" dirty="0"/>
              <a:t>ttps://docs.google.com/forms/d/e/1FAIpQLSfFojghUnlblskxmCkXPe8LoEK6Pwufy_juz_zRGYZmyGBuOA/viewform?vc=0&amp;c=0&amp;w=1&amp;flr=0</a:t>
            </a:r>
          </a:p>
        </p:txBody>
      </p:sp>
      <p:pic>
        <p:nvPicPr>
          <p:cNvPr id="12" name="Picture 11" descr="A close up of a plastic container&#10;&#10;Description automatically generated">
            <a:hlinkClick r:id="rId2"/>
            <a:extLst>
              <a:ext uri="{FF2B5EF4-FFF2-40B4-BE49-F238E27FC236}">
                <a16:creationId xmlns:a16="http://schemas.microsoft.com/office/drawing/2014/main" id="{E301234D-37F0-4680-B335-6E5F5E43E3D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3429000"/>
            <a:ext cx="3283131" cy="2120355"/>
          </a:xfrm>
          <a:prstGeom prst="rect">
            <a:avLst/>
          </a:prstGeom>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67954" y="1166947"/>
            <a:ext cx="10058402" cy="1550125"/>
          </a:xfrm>
        </p:spPr>
        <p:txBody>
          <a:bodyPr>
            <a:noAutofit/>
          </a:bodyPr>
          <a:lstStyle/>
          <a:p>
            <a:pPr marL="0" marR="0">
              <a:lnSpc>
                <a:spcPct val="115000"/>
              </a:lnSpc>
              <a:spcBef>
                <a:spcPts val="0"/>
              </a:spcBef>
              <a:spcAft>
                <a:spcPts val="0"/>
              </a:spcAft>
            </a:pPr>
            <a:br>
              <a:rPr lang="en-US" sz="1600" b="1" i="1" dirty="0">
                <a:solidFill>
                  <a:srgbClr val="4F81BD"/>
                </a:solidFill>
                <a:ea typeface="Times New Roman"/>
              </a:rPr>
            </a:br>
            <a:r>
              <a:rPr lang="en-US" sz="2000" b="1" i="1" dirty="0">
                <a:solidFill>
                  <a:srgbClr val="4F81BD"/>
                </a:solidFill>
                <a:ea typeface="Times New Roman"/>
              </a:rPr>
              <a:t>Edgefield County Adult Education and Family Literacy</a:t>
            </a:r>
            <a:br>
              <a:rPr lang="en-US" sz="2000" b="1" i="1" dirty="0">
                <a:solidFill>
                  <a:srgbClr val="4F81BD"/>
                </a:solidFill>
                <a:ea typeface="Times New Roman"/>
              </a:rPr>
            </a:br>
            <a:r>
              <a:rPr lang="en-US" sz="1600" b="1" i="1" dirty="0">
                <a:solidFill>
                  <a:srgbClr val="4F81BD"/>
                </a:solidFill>
                <a:ea typeface="Times New Roman"/>
              </a:rPr>
              <a:t>Adult Education </a:t>
            </a:r>
            <a:r>
              <a:rPr lang="en-US" sz="1600" b="1" dirty="0">
                <a:solidFill>
                  <a:srgbClr val="4F81BD"/>
                </a:solidFill>
                <a:ea typeface="Times New Roman"/>
              </a:rPr>
              <a:t>Mission Statement</a:t>
            </a:r>
            <a:br>
              <a:rPr lang="en-US" sz="1600" b="1" i="1" dirty="0">
                <a:solidFill>
                  <a:srgbClr val="4F81BD"/>
                </a:solidFill>
                <a:ea typeface="Times New Roman"/>
              </a:rPr>
            </a:br>
            <a:r>
              <a:rPr lang="en-US" sz="1600" dirty="0">
                <a:solidFill>
                  <a:schemeClr val="accent1">
                    <a:lumMod val="50000"/>
                  </a:schemeClr>
                </a:solidFill>
                <a:ea typeface="Calibri"/>
                <a:cs typeface="Times New Roman"/>
              </a:rPr>
              <a:t>Our mission is to create a caring and safe environment that emphasizes high achievement and career preparation for all students by providing quality educational opportunities to meet the needs of our adult community</a:t>
            </a:r>
            <a:r>
              <a:rPr lang="en-US" sz="1600" dirty="0">
                <a:ea typeface="Calibri"/>
                <a:cs typeface="Times New Roman"/>
              </a:rPr>
              <a:t>.</a:t>
            </a:r>
            <a:br>
              <a:rPr lang="en-US" sz="1600" dirty="0">
                <a:ea typeface="Calibri"/>
                <a:cs typeface="Times New Roman"/>
              </a:rPr>
            </a:br>
            <a:r>
              <a:rPr lang="en-US" sz="1600" dirty="0">
                <a:solidFill>
                  <a:schemeClr val="bg2">
                    <a:lumMod val="50000"/>
                  </a:schemeClr>
                </a:solidFill>
                <a:ea typeface="Calibri"/>
                <a:cs typeface="Times New Roman"/>
              </a:rPr>
              <a:t>Family Literacy Mission- </a:t>
            </a:r>
            <a:r>
              <a:rPr lang="en-US" sz="1600" dirty="0">
                <a:solidFill>
                  <a:schemeClr val="tx1">
                    <a:lumMod val="75000"/>
                  </a:schemeClr>
                </a:solidFill>
                <a:ea typeface="Calibri"/>
                <a:cs typeface="Times New Roman"/>
              </a:rPr>
              <a:t>is to equip families with the academics, parenting, and career readiness skills needed to ensure that both parent and child are prepared for success in school and their future careers.</a:t>
            </a:r>
            <a:endParaRPr lang="en-US" sz="1600" dirty="0">
              <a:solidFill>
                <a:schemeClr val="tx1">
                  <a:lumMod val="75000"/>
                </a:schemeClr>
              </a:solidFill>
              <a:effectLst/>
              <a:ea typeface="Calibri"/>
              <a:cs typeface="Times New Roman"/>
            </a:endParaRPr>
          </a:p>
        </p:txBody>
      </p:sp>
      <p:sp>
        <p:nvSpPr>
          <p:cNvPr id="14" name="Content Placeholder 13"/>
          <p:cNvSpPr>
            <a:spLocks noGrp="1"/>
          </p:cNvSpPr>
          <p:nvPr>
            <p:ph idx="1"/>
          </p:nvPr>
        </p:nvSpPr>
        <p:spPr>
          <a:xfrm>
            <a:off x="670237" y="2907574"/>
            <a:ext cx="10645422" cy="4229100"/>
          </a:xfrm>
        </p:spPr>
        <p:txBody>
          <a:bodyPr>
            <a:normAutofit/>
          </a:bodyPr>
          <a:lstStyle/>
          <a:p>
            <a:pPr marL="0" indent="0">
              <a:buNone/>
            </a:pPr>
            <a:r>
              <a:rPr lang="en-US" sz="2000" dirty="0">
                <a:solidFill>
                  <a:srgbClr val="0070C0"/>
                </a:solidFill>
              </a:rPr>
              <a:t>Guiding Principles</a:t>
            </a:r>
          </a:p>
          <a:p>
            <a:r>
              <a:rPr lang="en-US" sz="1600" b="1" dirty="0">
                <a:solidFill>
                  <a:schemeClr val="bg2">
                    <a:lumMod val="50000"/>
                  </a:schemeClr>
                </a:solidFill>
              </a:rPr>
              <a:t>Empowers</a:t>
            </a:r>
            <a:r>
              <a:rPr lang="en-US" dirty="0"/>
              <a:t>- </a:t>
            </a:r>
            <a:r>
              <a:rPr lang="en-US" sz="1400" dirty="0"/>
              <a:t>Edgefield-McCormick Adult Education and Family Literacy believes that learning is a lifelong process that </a:t>
            </a:r>
            <a:r>
              <a:rPr lang="en-US" sz="1400" b="1" dirty="0"/>
              <a:t>empowers</a:t>
            </a:r>
            <a:r>
              <a:rPr lang="en-US" sz="1400" dirty="0"/>
              <a:t> students, regardless of their cultural background, the right to an education in order to become independent responsible citizens capable of reaching their fullest potential.</a:t>
            </a:r>
          </a:p>
          <a:p>
            <a:r>
              <a:rPr lang="en-US" sz="1800" b="1" dirty="0">
                <a:solidFill>
                  <a:srgbClr val="0070C0"/>
                </a:solidFill>
              </a:rPr>
              <a:t>Enriches</a:t>
            </a:r>
            <a:r>
              <a:rPr lang="en-US" sz="1600" dirty="0"/>
              <a:t>- Edgefield-McCormick Adult Education and Family Literacy believes that all students learn best in a safe, nurturing environment where respect for self, others and property, learning permeates and enriches their well-being.</a:t>
            </a:r>
          </a:p>
          <a:p>
            <a:r>
              <a:rPr lang="en-US" sz="1800" dirty="0">
                <a:solidFill>
                  <a:srgbClr val="0070C0"/>
                </a:solidFill>
              </a:rPr>
              <a:t>Engages</a:t>
            </a:r>
            <a:r>
              <a:rPr lang="en-US" dirty="0"/>
              <a:t>- </a:t>
            </a:r>
            <a:r>
              <a:rPr lang="en-US" sz="1600" dirty="0"/>
              <a:t>Edgefield-McCormick Adult Education and Family Literacy believes that parents are their child’s first teacher and advocates for parents to become full partners who are engaged in the educational development of their children.</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6D289-EEF5-4EF9-A533-18893F0FE962}"/>
              </a:ext>
            </a:extLst>
          </p:cNvPr>
          <p:cNvSpPr>
            <a:spLocks noGrp="1"/>
          </p:cNvSpPr>
          <p:nvPr>
            <p:ph type="title"/>
          </p:nvPr>
        </p:nvSpPr>
        <p:spPr>
          <a:xfrm>
            <a:off x="912152" y="-98407"/>
            <a:ext cx="10058402" cy="1219200"/>
          </a:xfrm>
        </p:spPr>
        <p:txBody>
          <a:bodyPr anchor="b">
            <a:normAutofit/>
          </a:bodyPr>
          <a:lstStyle/>
          <a:p>
            <a:r>
              <a:rPr lang="en-US" dirty="0"/>
              <a:t>Preparing students for the FUTURE!</a:t>
            </a:r>
          </a:p>
        </p:txBody>
      </p:sp>
      <p:sp>
        <p:nvSpPr>
          <p:cNvPr id="13" name="Text Placeholder 2">
            <a:extLst>
              <a:ext uri="{FF2B5EF4-FFF2-40B4-BE49-F238E27FC236}">
                <a16:creationId xmlns:a16="http://schemas.microsoft.com/office/drawing/2014/main" id="{0A4F2FB5-7493-46D6-8C8A-C1570197B207}"/>
              </a:ext>
            </a:extLst>
          </p:cNvPr>
          <p:cNvSpPr>
            <a:spLocks noGrp="1"/>
          </p:cNvSpPr>
          <p:nvPr>
            <p:ph type="body" idx="1"/>
          </p:nvPr>
        </p:nvSpPr>
        <p:spPr>
          <a:xfrm>
            <a:off x="1058458" y="799037"/>
            <a:ext cx="4956048" cy="823912"/>
          </a:xfrm>
        </p:spPr>
        <p:txBody>
          <a:bodyPr>
            <a:normAutofit/>
          </a:bodyPr>
          <a:lstStyle/>
          <a:p>
            <a:r>
              <a:rPr lang="en-US" sz="1400" dirty="0"/>
              <a:t>All graduates must have transferrable skills for the </a:t>
            </a:r>
          </a:p>
          <a:p>
            <a:r>
              <a:rPr lang="en-US" sz="1400" dirty="0"/>
              <a:t>World of work and postsecondary education</a:t>
            </a:r>
          </a:p>
        </p:txBody>
      </p:sp>
      <p:pic>
        <p:nvPicPr>
          <p:cNvPr id="8" name="Picture 7" descr="A screenshot of a cell phone&#10;&#10;Description automatically generated">
            <a:extLst>
              <a:ext uri="{FF2B5EF4-FFF2-40B4-BE49-F238E27FC236}">
                <a16:creationId xmlns:a16="http://schemas.microsoft.com/office/drawing/2014/main" id="{7EAC1940-C566-4874-AFFB-625E66A78C0D}"/>
              </a:ext>
            </a:extLst>
          </p:cNvPr>
          <p:cNvPicPr>
            <a:picLocks noChangeAspect="1"/>
          </p:cNvPicPr>
          <p:nvPr/>
        </p:nvPicPr>
        <p:blipFill>
          <a:blip r:embed="rId2"/>
          <a:stretch>
            <a:fillRect/>
          </a:stretch>
        </p:blipFill>
        <p:spPr>
          <a:xfrm>
            <a:off x="1144991" y="1661231"/>
            <a:ext cx="4034689" cy="4737456"/>
          </a:xfrm>
          <a:prstGeom prst="rect">
            <a:avLst/>
          </a:prstGeom>
          <a:noFill/>
        </p:spPr>
      </p:pic>
      <p:sp>
        <p:nvSpPr>
          <p:cNvPr id="4" name="Text Placeholder 3">
            <a:extLst>
              <a:ext uri="{FF2B5EF4-FFF2-40B4-BE49-F238E27FC236}">
                <a16:creationId xmlns:a16="http://schemas.microsoft.com/office/drawing/2014/main" id="{2A2FC273-06A9-4A77-85EA-F6745D8529D7}"/>
              </a:ext>
            </a:extLst>
          </p:cNvPr>
          <p:cNvSpPr>
            <a:spLocks noGrp="1"/>
          </p:cNvSpPr>
          <p:nvPr>
            <p:ph type="body" sz="quarter" idx="3"/>
          </p:nvPr>
        </p:nvSpPr>
        <p:spPr>
          <a:xfrm>
            <a:off x="6014506" y="946240"/>
            <a:ext cx="4956048" cy="823912"/>
          </a:xfrm>
        </p:spPr>
        <p:txBody>
          <a:bodyPr anchor="b">
            <a:normAutofit/>
          </a:bodyPr>
          <a:lstStyle/>
          <a:p>
            <a:pPr>
              <a:spcAft>
                <a:spcPts val="600"/>
              </a:spcAft>
            </a:pPr>
            <a:r>
              <a:rPr lang="en-US" sz="1400" dirty="0"/>
              <a:t>All students must be prepared for college or career</a:t>
            </a:r>
          </a:p>
        </p:txBody>
      </p:sp>
      <p:pic>
        <p:nvPicPr>
          <p:cNvPr id="7" name="Picture 6">
            <a:extLst>
              <a:ext uri="{FF2B5EF4-FFF2-40B4-BE49-F238E27FC236}">
                <a16:creationId xmlns:a16="http://schemas.microsoft.com/office/drawing/2014/main" id="{A5ACBD35-6452-4709-BA51-08CF77C5E758}"/>
              </a:ext>
            </a:extLst>
          </p:cNvPr>
          <p:cNvPicPr>
            <a:picLocks noChangeAspect="1"/>
          </p:cNvPicPr>
          <p:nvPr/>
        </p:nvPicPr>
        <p:blipFill>
          <a:blip r:embed="rId3"/>
          <a:stretch>
            <a:fillRect/>
          </a:stretch>
        </p:blipFill>
        <p:spPr>
          <a:xfrm>
            <a:off x="5713111" y="1923069"/>
            <a:ext cx="5333898" cy="4213780"/>
          </a:xfrm>
          <a:prstGeom prst="rect">
            <a:avLst/>
          </a:prstGeom>
          <a:noFill/>
        </p:spPr>
      </p:pic>
    </p:spTree>
    <p:extLst>
      <p:ext uri="{BB962C8B-B14F-4D97-AF65-F5344CB8AC3E}">
        <p14:creationId xmlns:p14="http://schemas.microsoft.com/office/powerpoint/2010/main" val="203783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and Orientation Dates</a:t>
            </a:r>
          </a:p>
        </p:txBody>
      </p:sp>
      <p:sp>
        <p:nvSpPr>
          <p:cNvPr id="3" name="Content Placeholder 2"/>
          <p:cNvSpPr>
            <a:spLocks noGrp="1"/>
          </p:cNvSpPr>
          <p:nvPr>
            <p:ph sz="half" idx="1"/>
          </p:nvPr>
        </p:nvSpPr>
        <p:spPr>
          <a:xfrm>
            <a:off x="1044430" y="1752888"/>
            <a:ext cx="4954588" cy="4187952"/>
          </a:xfrm>
        </p:spPr>
        <p:txBody>
          <a:bodyPr/>
          <a:lstStyle/>
          <a:p>
            <a:pPr marL="0" indent="0">
              <a:buNone/>
            </a:pPr>
            <a:r>
              <a:rPr lang="en-US" dirty="0"/>
              <a:t>Requirements:</a:t>
            </a:r>
          </a:p>
          <a:p>
            <a:r>
              <a:rPr lang="en-US" dirty="0"/>
              <a:t>Registration &amp; Orientation are required before attending</a:t>
            </a:r>
          </a:p>
          <a:p>
            <a:r>
              <a:rPr lang="en-US" dirty="0"/>
              <a:t>TABE Pre-Assessment</a:t>
            </a:r>
          </a:p>
          <a:p>
            <a:r>
              <a:rPr lang="en-US" dirty="0"/>
              <a:t>Complete and Sign all documents</a:t>
            </a:r>
          </a:p>
          <a:p>
            <a:r>
              <a:rPr lang="en-US" dirty="0"/>
              <a:t>Login to Online Accounts</a:t>
            </a:r>
          </a:p>
        </p:txBody>
      </p:sp>
      <p:pic>
        <p:nvPicPr>
          <p:cNvPr id="4" name="Picture 3">
            <a:extLst>
              <a:ext uri="{FF2B5EF4-FFF2-40B4-BE49-F238E27FC236}">
                <a16:creationId xmlns:a16="http://schemas.microsoft.com/office/drawing/2014/main" id="{0D7EB2EF-AF70-4FEA-BD46-52F7ACDC550E}"/>
              </a:ext>
            </a:extLst>
          </p:cNvPr>
          <p:cNvPicPr>
            <a:picLocks noChangeAspect="1"/>
          </p:cNvPicPr>
          <p:nvPr/>
        </p:nvPicPr>
        <p:blipFill>
          <a:blip r:embed="rId2"/>
          <a:stretch>
            <a:fillRect/>
          </a:stretch>
        </p:blipFill>
        <p:spPr>
          <a:xfrm>
            <a:off x="5512527" y="1583671"/>
            <a:ext cx="6017622" cy="4751960"/>
          </a:xfrm>
          <a:prstGeom prst="rect">
            <a:avLst/>
          </a:prstGeom>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1B6E-92D5-4391-AD69-BFCABC954E3F}"/>
              </a:ext>
            </a:extLst>
          </p:cNvPr>
          <p:cNvSpPr>
            <a:spLocks noGrp="1"/>
          </p:cNvSpPr>
          <p:nvPr>
            <p:ph type="title"/>
          </p:nvPr>
        </p:nvSpPr>
        <p:spPr/>
        <p:txBody>
          <a:bodyPr/>
          <a:lstStyle/>
          <a:p>
            <a:r>
              <a:rPr lang="en-US" dirty="0"/>
              <a:t>Testing Schedule:</a:t>
            </a:r>
          </a:p>
        </p:txBody>
      </p:sp>
      <p:graphicFrame>
        <p:nvGraphicFramePr>
          <p:cNvPr id="3" name="Table 2">
            <a:extLst>
              <a:ext uri="{FF2B5EF4-FFF2-40B4-BE49-F238E27FC236}">
                <a16:creationId xmlns:a16="http://schemas.microsoft.com/office/drawing/2014/main" id="{50F871C0-AD37-4177-831D-6D5302047EAE}"/>
              </a:ext>
            </a:extLst>
          </p:cNvPr>
          <p:cNvGraphicFramePr>
            <a:graphicFrameLocks noGrp="1"/>
          </p:cNvGraphicFramePr>
          <p:nvPr>
            <p:extLst>
              <p:ext uri="{D42A27DB-BD31-4B8C-83A1-F6EECF244321}">
                <p14:modId xmlns:p14="http://schemas.microsoft.com/office/powerpoint/2010/main" val="1224814694"/>
              </p:ext>
            </p:extLst>
          </p:nvPr>
        </p:nvGraphicFramePr>
        <p:xfrm>
          <a:off x="896983" y="1680754"/>
          <a:ext cx="9144933" cy="3962400"/>
        </p:xfrm>
        <a:graphic>
          <a:graphicData uri="http://schemas.openxmlformats.org/drawingml/2006/table">
            <a:tbl>
              <a:tblPr firstRow="1" firstCol="1" lastRow="1" lastCol="1" bandRow="1" bandCol="1">
                <a:tableStyleId>{F5AB1C69-6EDB-4FF4-983F-18BD219EF322}</a:tableStyleId>
              </a:tblPr>
              <a:tblGrid>
                <a:gridCol w="1377756">
                  <a:extLst>
                    <a:ext uri="{9D8B030D-6E8A-4147-A177-3AD203B41FA5}">
                      <a16:colId xmlns:a16="http://schemas.microsoft.com/office/drawing/2014/main" val="2160069406"/>
                    </a:ext>
                  </a:extLst>
                </a:gridCol>
                <a:gridCol w="2044712">
                  <a:extLst>
                    <a:ext uri="{9D8B030D-6E8A-4147-A177-3AD203B41FA5}">
                      <a16:colId xmlns:a16="http://schemas.microsoft.com/office/drawing/2014/main" val="589717664"/>
                    </a:ext>
                  </a:extLst>
                </a:gridCol>
                <a:gridCol w="1854926">
                  <a:extLst>
                    <a:ext uri="{9D8B030D-6E8A-4147-A177-3AD203B41FA5}">
                      <a16:colId xmlns:a16="http://schemas.microsoft.com/office/drawing/2014/main" val="1085537093"/>
                    </a:ext>
                  </a:extLst>
                </a:gridCol>
                <a:gridCol w="2055058">
                  <a:extLst>
                    <a:ext uri="{9D8B030D-6E8A-4147-A177-3AD203B41FA5}">
                      <a16:colId xmlns:a16="http://schemas.microsoft.com/office/drawing/2014/main" val="1596373498"/>
                    </a:ext>
                  </a:extLst>
                </a:gridCol>
                <a:gridCol w="1812481">
                  <a:extLst>
                    <a:ext uri="{9D8B030D-6E8A-4147-A177-3AD203B41FA5}">
                      <a16:colId xmlns:a16="http://schemas.microsoft.com/office/drawing/2014/main" val="3481096737"/>
                    </a:ext>
                  </a:extLst>
                </a:gridCol>
              </a:tblGrid>
              <a:tr h="878678">
                <a:tc>
                  <a:txBody>
                    <a:bodyPr/>
                    <a:lstStyle/>
                    <a:p>
                      <a:pPr marL="0" marR="0" algn="ctr">
                        <a:lnSpc>
                          <a:spcPct val="115000"/>
                        </a:lnSpc>
                        <a:spcBef>
                          <a:spcPts val="0"/>
                        </a:spcBef>
                        <a:spcAft>
                          <a:spcPts val="0"/>
                        </a:spcAft>
                      </a:pPr>
                      <a:r>
                        <a:rPr lang="en-US" sz="1600" dirty="0">
                          <a:effectLst/>
                          <a:latin typeface="Abadi" panose="020B0604020202020204" pitchFamily="34" charset="0"/>
                        </a:rPr>
                        <a:t>Monday</a:t>
                      </a:r>
                      <a:endParaRPr lang="en-US" sz="1600" dirty="0">
                        <a:effectLst/>
                        <a:latin typeface="Abadi"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badi" panose="020B0604020202020204" pitchFamily="34" charset="0"/>
                        </a:rPr>
                        <a:t>Tuesday</a:t>
                      </a:r>
                      <a:endParaRPr lang="en-US" sz="1600" dirty="0">
                        <a:effectLst/>
                        <a:latin typeface="Abadi"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badi" panose="020B0604020202020204" pitchFamily="34" charset="0"/>
                        </a:rPr>
                        <a:t>Wednesday</a:t>
                      </a:r>
                      <a:endParaRPr lang="en-US" sz="1600" dirty="0">
                        <a:effectLst/>
                        <a:latin typeface="Abadi"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badi" panose="020B0604020202020204" pitchFamily="34" charset="0"/>
                        </a:rPr>
                        <a:t>Thursday</a:t>
                      </a:r>
                      <a:endParaRPr lang="en-US" sz="1600" dirty="0">
                        <a:effectLst/>
                        <a:latin typeface="Abadi"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badi" panose="020B0604020202020204" pitchFamily="34" charset="0"/>
                        </a:rPr>
                        <a:t>Friday</a:t>
                      </a:r>
                    </a:p>
                    <a:p>
                      <a:pPr marL="0" marR="0" algn="ctr">
                        <a:lnSpc>
                          <a:spcPct val="115000"/>
                        </a:lnSpc>
                        <a:spcBef>
                          <a:spcPts val="0"/>
                        </a:spcBef>
                        <a:spcAft>
                          <a:spcPts val="0"/>
                        </a:spcAft>
                      </a:pPr>
                      <a:r>
                        <a:rPr lang="en-US" sz="1600" dirty="0">
                          <a:effectLst/>
                          <a:latin typeface="Abadi" panose="020B0604020202020204" pitchFamily="34" charset="0"/>
                        </a:rPr>
                        <a:t> </a:t>
                      </a:r>
                      <a:endParaRPr lang="en-US" sz="1600" dirty="0">
                        <a:effectLst/>
                        <a:latin typeface="Abadi"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9454864"/>
                  </a:ext>
                </a:extLst>
              </a:tr>
              <a:tr h="3083722">
                <a:tc>
                  <a:txBody>
                    <a:bodyPr/>
                    <a:lstStyle/>
                    <a:p>
                      <a:pPr marL="0" marR="0" algn="ctr">
                        <a:lnSpc>
                          <a:spcPct val="115000"/>
                        </a:lnSpc>
                        <a:spcBef>
                          <a:spcPts val="0"/>
                        </a:spcBef>
                        <a:spcAft>
                          <a:spcPts val="0"/>
                        </a:spcAft>
                      </a:pPr>
                      <a:r>
                        <a:rPr lang="en-US" sz="2000" dirty="0">
                          <a:effectLst/>
                        </a:rPr>
                        <a:t> </a:t>
                      </a:r>
                      <a:endParaRPr lang="en-US" sz="1100" dirty="0">
                        <a:effectLst/>
                      </a:endParaRPr>
                    </a:p>
                    <a:p>
                      <a:pPr marL="0" marR="0" algn="ctr">
                        <a:lnSpc>
                          <a:spcPct val="115000"/>
                        </a:lnSpc>
                        <a:spcBef>
                          <a:spcPts val="0"/>
                        </a:spcBef>
                        <a:spcAft>
                          <a:spcPts val="0"/>
                        </a:spcAft>
                      </a:pPr>
                      <a:r>
                        <a:rPr lang="en-US" sz="1400" dirty="0">
                          <a:effectLst/>
                        </a:rPr>
                        <a:t>New</a:t>
                      </a:r>
                      <a:endParaRPr lang="en-US" sz="1100" dirty="0">
                        <a:effectLst/>
                      </a:endParaRPr>
                    </a:p>
                    <a:p>
                      <a:pPr marL="0" marR="0" algn="ctr">
                        <a:lnSpc>
                          <a:spcPct val="115000"/>
                        </a:lnSpc>
                        <a:spcBef>
                          <a:spcPts val="0"/>
                        </a:spcBef>
                        <a:spcAft>
                          <a:spcPts val="0"/>
                        </a:spcAft>
                      </a:pPr>
                      <a:r>
                        <a:rPr lang="en-US" sz="1400" dirty="0">
                          <a:effectLst/>
                        </a:rPr>
                        <a:t>Student</a:t>
                      </a:r>
                      <a:endParaRPr lang="en-US" sz="1100" dirty="0">
                        <a:effectLst/>
                      </a:endParaRPr>
                    </a:p>
                    <a:p>
                      <a:pPr marL="0" marR="0" algn="ctr">
                        <a:lnSpc>
                          <a:spcPct val="115000"/>
                        </a:lnSpc>
                        <a:spcBef>
                          <a:spcPts val="0"/>
                        </a:spcBef>
                        <a:spcAft>
                          <a:spcPts val="0"/>
                        </a:spcAft>
                      </a:pPr>
                      <a:r>
                        <a:rPr lang="en-US" sz="1400" dirty="0">
                          <a:effectLst/>
                        </a:rPr>
                        <a:t>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 </a:t>
                      </a:r>
                      <a:endParaRPr lang="en-US" sz="1100" dirty="0">
                        <a:effectLst/>
                      </a:endParaRPr>
                    </a:p>
                    <a:p>
                      <a:pPr marL="0" marR="0" algn="ctr">
                        <a:lnSpc>
                          <a:spcPct val="115000"/>
                        </a:lnSpc>
                        <a:spcBef>
                          <a:spcPts val="0"/>
                        </a:spcBef>
                        <a:spcAft>
                          <a:spcPts val="0"/>
                        </a:spcAft>
                      </a:pPr>
                      <a:r>
                        <a:rPr lang="en-US" sz="1800" dirty="0">
                          <a:effectLst/>
                        </a:rPr>
                        <a:t>TABE</a:t>
                      </a:r>
                    </a:p>
                    <a:p>
                      <a:pPr marL="0" marR="0" algn="ctr">
                        <a:lnSpc>
                          <a:spcPct val="115000"/>
                        </a:lnSpc>
                        <a:spcBef>
                          <a:spcPts val="0"/>
                        </a:spcBef>
                        <a:spcAft>
                          <a:spcPts val="0"/>
                        </a:spcAft>
                      </a:pPr>
                      <a:r>
                        <a:rPr lang="en-US" sz="1600" dirty="0">
                          <a:effectLst/>
                        </a:rPr>
                        <a:t>Assessment/</a:t>
                      </a:r>
                      <a:endParaRPr lang="en-US" sz="1100" dirty="0">
                        <a:effectLst/>
                      </a:endParaRPr>
                    </a:p>
                    <a:p>
                      <a:pPr marL="0" marR="0" algn="ctr">
                        <a:lnSpc>
                          <a:spcPct val="115000"/>
                        </a:lnSpc>
                        <a:spcBef>
                          <a:spcPts val="0"/>
                        </a:spcBef>
                        <a:spcAft>
                          <a:spcPts val="0"/>
                        </a:spcAft>
                      </a:pPr>
                      <a:r>
                        <a:rPr lang="en-US" sz="1600" dirty="0">
                          <a:effectLst/>
                        </a:rPr>
                        <a:t>Registration</a:t>
                      </a:r>
                      <a:endParaRPr lang="en-US" sz="1100" dirty="0">
                        <a:effectLst/>
                      </a:endParaRPr>
                    </a:p>
                    <a:p>
                      <a:pPr marL="0" marR="0" algn="ctr">
                        <a:lnSpc>
                          <a:spcPct val="115000"/>
                        </a:lnSpc>
                        <a:spcBef>
                          <a:spcPts val="0"/>
                        </a:spcBef>
                        <a:spcAft>
                          <a:spcPts val="0"/>
                        </a:spcAft>
                      </a:pPr>
                      <a:r>
                        <a:rPr lang="en-US" sz="1000" dirty="0">
                          <a:effectLst/>
                        </a:rPr>
                        <a:t>(Please refer to schedule)</a:t>
                      </a:r>
                      <a:endParaRPr lang="en-US" sz="1100" dirty="0">
                        <a:effectLst/>
                      </a:endParaRPr>
                    </a:p>
                    <a:p>
                      <a:pPr marL="0" marR="0" algn="ctr">
                        <a:lnSpc>
                          <a:spcPct val="115000"/>
                        </a:lnSpc>
                        <a:spcBef>
                          <a:spcPts val="0"/>
                        </a:spcBef>
                        <a:spcAft>
                          <a:spcPts val="0"/>
                        </a:spcAft>
                      </a:pPr>
                      <a:r>
                        <a:rPr lang="en-US" sz="1400" dirty="0">
                          <a:effectLst/>
                        </a:rPr>
                        <a:t> </a:t>
                      </a:r>
                      <a:endParaRPr lang="en-US" sz="1100" dirty="0">
                        <a:effectLst/>
                      </a:endParaRPr>
                    </a:p>
                    <a:p>
                      <a:pPr marL="0" marR="0" algn="ctr">
                        <a:lnSpc>
                          <a:spcPct val="115000"/>
                        </a:lnSpc>
                        <a:spcBef>
                          <a:spcPts val="0"/>
                        </a:spcBef>
                        <a:spcAft>
                          <a:spcPts val="0"/>
                        </a:spcAft>
                      </a:pPr>
                      <a:r>
                        <a:rPr lang="en-US" sz="1400" dirty="0">
                          <a:effectLst/>
                        </a:rPr>
                        <a:t>Post-Testing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 </a:t>
                      </a:r>
                      <a:endParaRPr lang="en-US" sz="1100" dirty="0">
                        <a:effectLst/>
                      </a:endParaRPr>
                    </a:p>
                    <a:p>
                      <a:pPr marL="0" marR="0" algn="ctr">
                        <a:lnSpc>
                          <a:spcPct val="115000"/>
                        </a:lnSpc>
                        <a:spcBef>
                          <a:spcPts val="0"/>
                        </a:spcBef>
                        <a:spcAft>
                          <a:spcPts val="0"/>
                        </a:spcAft>
                      </a:pPr>
                      <a:r>
                        <a:rPr lang="en-US" sz="1800" dirty="0">
                          <a:effectLst/>
                        </a:rPr>
                        <a:t>WIN</a:t>
                      </a:r>
                    </a:p>
                    <a:p>
                      <a:pPr marL="0" marR="0" algn="ctr">
                        <a:lnSpc>
                          <a:spcPct val="115000"/>
                        </a:lnSpc>
                        <a:spcBef>
                          <a:spcPts val="0"/>
                        </a:spcBef>
                        <a:spcAft>
                          <a:spcPts val="0"/>
                        </a:spcAft>
                      </a:pPr>
                      <a:r>
                        <a:rPr lang="en-US" sz="1800" dirty="0">
                          <a:effectLst/>
                        </a:rPr>
                        <a:t>Testing</a:t>
                      </a:r>
                    </a:p>
                    <a:p>
                      <a:pPr marL="0" marR="0" algn="ctr">
                        <a:lnSpc>
                          <a:spcPct val="115000"/>
                        </a:lnSpc>
                        <a:spcBef>
                          <a:spcPts val="0"/>
                        </a:spcBef>
                        <a:spcAft>
                          <a:spcPts val="0"/>
                        </a:spcAft>
                      </a:pPr>
                      <a:r>
                        <a:rPr lang="en-US" sz="1600" dirty="0">
                          <a:effectLst/>
                        </a:rPr>
                        <a:t>9:00</a:t>
                      </a:r>
                      <a:r>
                        <a:rPr lang="en-US" sz="1000" dirty="0">
                          <a:effectLst/>
                        </a:rPr>
                        <a:t>am</a:t>
                      </a:r>
                      <a:r>
                        <a:rPr lang="en-US" sz="1600" dirty="0">
                          <a:effectLst/>
                        </a:rPr>
                        <a:t>-4:00</a:t>
                      </a:r>
                      <a:r>
                        <a:rPr lang="en-US" sz="1000" dirty="0">
                          <a:effectLst/>
                        </a:rPr>
                        <a:t>pm</a:t>
                      </a:r>
                      <a:r>
                        <a:rPr lang="en-US" sz="1600" dirty="0">
                          <a:effectLst/>
                        </a:rPr>
                        <a:t> </a:t>
                      </a:r>
                      <a:endParaRPr lang="en-US" sz="1100" dirty="0">
                        <a:effectLst/>
                      </a:endParaRPr>
                    </a:p>
                    <a:p>
                      <a:pPr marL="0" marR="0" algn="ctr">
                        <a:lnSpc>
                          <a:spcPct val="115000"/>
                        </a:lnSpc>
                        <a:spcBef>
                          <a:spcPts val="0"/>
                        </a:spcBef>
                        <a:spcAft>
                          <a:spcPts val="0"/>
                        </a:spcAft>
                      </a:pPr>
                      <a:r>
                        <a:rPr lang="en-US" sz="2000" dirty="0">
                          <a:effectLst/>
                        </a:rPr>
                        <a:t> </a:t>
                      </a:r>
                      <a:endParaRPr lang="en-US" sz="1100" dirty="0">
                        <a:effectLst/>
                      </a:endParaRPr>
                    </a:p>
                    <a:p>
                      <a:pPr marL="0" marR="0" algn="ctr">
                        <a:lnSpc>
                          <a:spcPct val="115000"/>
                        </a:lnSpc>
                        <a:spcBef>
                          <a:spcPts val="0"/>
                        </a:spcBef>
                        <a:spcAft>
                          <a:spcPts val="0"/>
                        </a:spcAft>
                      </a:pPr>
                      <a:r>
                        <a:rPr lang="en-US" sz="1400" dirty="0">
                          <a:effectLst/>
                        </a:rPr>
                        <a:t>Post-Testing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 </a:t>
                      </a:r>
                      <a:endParaRPr lang="en-US" sz="1100" dirty="0">
                        <a:effectLst/>
                      </a:endParaRPr>
                    </a:p>
                    <a:p>
                      <a:pPr marL="0" marR="0" algn="ctr">
                        <a:lnSpc>
                          <a:spcPct val="115000"/>
                        </a:lnSpc>
                        <a:spcBef>
                          <a:spcPts val="0"/>
                        </a:spcBef>
                        <a:spcAft>
                          <a:spcPts val="0"/>
                        </a:spcAft>
                      </a:pPr>
                      <a:r>
                        <a:rPr lang="en-US" sz="1800" dirty="0">
                          <a:effectLst/>
                        </a:rPr>
                        <a:t>GED</a:t>
                      </a:r>
                    </a:p>
                    <a:p>
                      <a:pPr marL="0" marR="0" algn="ctr">
                        <a:lnSpc>
                          <a:spcPct val="115000"/>
                        </a:lnSpc>
                        <a:spcBef>
                          <a:spcPts val="0"/>
                        </a:spcBef>
                        <a:spcAft>
                          <a:spcPts val="0"/>
                        </a:spcAft>
                      </a:pPr>
                      <a:r>
                        <a:rPr lang="en-US" sz="1600" dirty="0">
                          <a:effectLst/>
                        </a:rPr>
                        <a:t>Testing</a:t>
                      </a:r>
                      <a:endParaRPr lang="en-US" sz="1100" dirty="0">
                        <a:effectLst/>
                      </a:endParaRPr>
                    </a:p>
                    <a:p>
                      <a:pPr marL="0" marR="0" algn="ctr">
                        <a:lnSpc>
                          <a:spcPct val="115000"/>
                        </a:lnSpc>
                        <a:spcBef>
                          <a:spcPts val="0"/>
                        </a:spcBef>
                        <a:spcAft>
                          <a:spcPts val="0"/>
                        </a:spcAft>
                      </a:pPr>
                      <a:r>
                        <a:rPr lang="en-US" sz="1400" dirty="0">
                          <a:effectLst/>
                        </a:rPr>
                        <a:t> 12:00-4:00pm</a:t>
                      </a:r>
                      <a:endParaRPr lang="en-US" sz="1100" dirty="0">
                        <a:effectLst/>
                      </a:endParaRPr>
                    </a:p>
                    <a:p>
                      <a:pPr marL="0" marR="0" algn="ctr">
                        <a:lnSpc>
                          <a:spcPct val="115000"/>
                        </a:lnSpc>
                        <a:spcBef>
                          <a:spcPts val="0"/>
                        </a:spcBef>
                        <a:spcAft>
                          <a:spcPts val="0"/>
                        </a:spcAft>
                      </a:pPr>
                      <a:endParaRPr lang="en-US" sz="1100" dirty="0">
                        <a:effectLst/>
                      </a:endParaRPr>
                    </a:p>
                    <a:p>
                      <a:pPr marL="0" marR="0" algn="ctr">
                        <a:lnSpc>
                          <a:spcPct val="115000"/>
                        </a:lnSpc>
                        <a:spcBef>
                          <a:spcPts val="0"/>
                        </a:spcBef>
                        <a:spcAft>
                          <a:spcPts val="0"/>
                        </a:spcAft>
                      </a:pPr>
                      <a:r>
                        <a:rPr lang="en-US" sz="1000" dirty="0">
                          <a:effectLst/>
                        </a:rPr>
                        <a:t> </a:t>
                      </a:r>
                      <a:endParaRPr lang="en-US" sz="1100" dirty="0">
                        <a:effectLst/>
                      </a:endParaRPr>
                    </a:p>
                    <a:p>
                      <a:pPr marL="0" marR="0" algn="ctr">
                        <a:lnSpc>
                          <a:spcPct val="115000"/>
                        </a:lnSpc>
                        <a:spcBef>
                          <a:spcPts val="0"/>
                        </a:spcBef>
                        <a:spcAft>
                          <a:spcPts val="0"/>
                        </a:spcAft>
                      </a:pPr>
                      <a:r>
                        <a:rPr lang="en-US" sz="900" dirty="0">
                          <a:effectLst/>
                        </a:rPr>
                        <a:t>(adult education students only)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 </a:t>
                      </a:r>
                      <a:endParaRPr lang="en-US" sz="1100" dirty="0">
                        <a:effectLst/>
                      </a:endParaRPr>
                    </a:p>
                    <a:p>
                      <a:pPr marL="0" marR="0" algn="ctr">
                        <a:lnSpc>
                          <a:spcPct val="115000"/>
                        </a:lnSpc>
                        <a:spcBef>
                          <a:spcPts val="0"/>
                        </a:spcBef>
                        <a:spcAft>
                          <a:spcPts val="0"/>
                        </a:spcAft>
                      </a:pPr>
                      <a:r>
                        <a:rPr lang="en-US" sz="1800" dirty="0">
                          <a:effectLst/>
                        </a:rPr>
                        <a:t>GED</a:t>
                      </a:r>
                    </a:p>
                    <a:p>
                      <a:pPr marL="0" marR="0" algn="ctr">
                        <a:lnSpc>
                          <a:spcPct val="115000"/>
                        </a:lnSpc>
                        <a:spcBef>
                          <a:spcPts val="0"/>
                        </a:spcBef>
                        <a:spcAft>
                          <a:spcPts val="0"/>
                        </a:spcAft>
                      </a:pPr>
                      <a:r>
                        <a:rPr lang="en-US" sz="1600" dirty="0">
                          <a:effectLst/>
                        </a:rPr>
                        <a:t>Testing</a:t>
                      </a:r>
                      <a:endParaRPr lang="en-US" sz="1100" dirty="0">
                        <a:effectLst/>
                      </a:endParaRPr>
                    </a:p>
                    <a:p>
                      <a:pPr marL="0" marR="0">
                        <a:lnSpc>
                          <a:spcPct val="115000"/>
                        </a:lnSpc>
                        <a:spcBef>
                          <a:spcPts val="0"/>
                        </a:spcBef>
                        <a:spcAft>
                          <a:spcPts val="0"/>
                        </a:spcAft>
                      </a:pPr>
                      <a:r>
                        <a:rPr lang="en-US" sz="1600" dirty="0">
                          <a:effectLst/>
                        </a:rPr>
                        <a:t>9:00</a:t>
                      </a:r>
                      <a:r>
                        <a:rPr lang="en-US" sz="1000" dirty="0">
                          <a:effectLst/>
                        </a:rPr>
                        <a:t>am</a:t>
                      </a:r>
                      <a:r>
                        <a:rPr lang="en-US" sz="1600" dirty="0">
                          <a:effectLst/>
                        </a:rPr>
                        <a:t> -4:00</a:t>
                      </a:r>
                      <a:r>
                        <a:rPr lang="en-US" sz="1000" dirty="0">
                          <a:effectLst/>
                        </a:rPr>
                        <a:t>pm</a:t>
                      </a:r>
                      <a:r>
                        <a:rPr lang="en-US" sz="2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9650209"/>
                  </a:ext>
                </a:extLst>
              </a:tr>
            </a:tbl>
          </a:graphicData>
        </a:graphic>
      </p:graphicFrame>
      <p:pic>
        <p:nvPicPr>
          <p:cNvPr id="5" name="Picture 4" descr="A picture containing light&#10;&#10;Description automatically generated">
            <a:extLst>
              <a:ext uri="{FF2B5EF4-FFF2-40B4-BE49-F238E27FC236}">
                <a16:creationId xmlns:a16="http://schemas.microsoft.com/office/drawing/2014/main" id="{62ABA9CE-323F-4972-A420-AB9B829F09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3533" y="3971107"/>
            <a:ext cx="2697948" cy="2504807"/>
          </a:xfrm>
          <a:prstGeom prst="rect">
            <a:avLst/>
          </a:prstGeom>
        </p:spPr>
      </p:pic>
    </p:spTree>
    <p:extLst>
      <p:ext uri="{BB962C8B-B14F-4D97-AF65-F5344CB8AC3E}">
        <p14:creationId xmlns:p14="http://schemas.microsoft.com/office/powerpoint/2010/main" val="82157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3183661"/>
              </p:ext>
            </p:extLst>
          </p:nvPr>
        </p:nvGraphicFramePr>
        <p:xfrm>
          <a:off x="2506133" y="5317066"/>
          <a:ext cx="7455924" cy="1015999"/>
        </p:xfrm>
        <a:graphic>
          <a:graphicData uri="http://schemas.openxmlformats.org/drawingml/2006/table">
            <a:tbl>
              <a:tblPr firstRow="1" firstCol="1" bandRow="1" bandCol="1">
                <a:tableStyleId>{9DCAF9ED-07DC-4A11-8D7F-57B35C25682E}</a:tableStyleId>
              </a:tblPr>
              <a:tblGrid>
                <a:gridCol w="1863981">
                  <a:extLst>
                    <a:ext uri="{9D8B030D-6E8A-4147-A177-3AD203B41FA5}">
                      <a16:colId xmlns:a16="http://schemas.microsoft.com/office/drawing/2014/main" val="20000"/>
                    </a:ext>
                  </a:extLst>
                </a:gridCol>
                <a:gridCol w="1863981">
                  <a:extLst>
                    <a:ext uri="{9D8B030D-6E8A-4147-A177-3AD203B41FA5}">
                      <a16:colId xmlns:a16="http://schemas.microsoft.com/office/drawing/2014/main" val="20001"/>
                    </a:ext>
                  </a:extLst>
                </a:gridCol>
                <a:gridCol w="1863981">
                  <a:extLst>
                    <a:ext uri="{9D8B030D-6E8A-4147-A177-3AD203B41FA5}">
                      <a16:colId xmlns:a16="http://schemas.microsoft.com/office/drawing/2014/main" val="20002"/>
                    </a:ext>
                  </a:extLst>
                </a:gridCol>
                <a:gridCol w="1863981">
                  <a:extLst>
                    <a:ext uri="{9D8B030D-6E8A-4147-A177-3AD203B41FA5}">
                      <a16:colId xmlns:a16="http://schemas.microsoft.com/office/drawing/2014/main" val="20003"/>
                    </a:ext>
                  </a:extLst>
                </a:gridCol>
              </a:tblGrid>
              <a:tr h="593070">
                <a:tc>
                  <a:txBody>
                    <a:bodyPr/>
                    <a:lstStyle/>
                    <a:p>
                      <a:pPr marL="0" marR="0" algn="l">
                        <a:lnSpc>
                          <a:spcPct val="115000"/>
                        </a:lnSpc>
                        <a:spcBef>
                          <a:spcPts val="0"/>
                        </a:spcBef>
                        <a:spcAft>
                          <a:spcPts val="1000"/>
                        </a:spcAft>
                      </a:pPr>
                      <a:r>
                        <a:rPr lang="en-US" sz="1200" dirty="0">
                          <a:effectLst/>
                          <a:latin typeface="Arial Black" panose="020B0A04020102020204" pitchFamily="34" charset="0"/>
                        </a:rPr>
                        <a:t>Below Passing</a:t>
                      </a:r>
                      <a:endParaRPr lang="en-US" sz="1100" dirty="0">
                        <a:effectLst/>
                        <a:latin typeface="Arial Black" panose="020B0A04020102020204" pitchFamily="34" charset="0"/>
                        <a:ea typeface="Calibri"/>
                        <a:cs typeface="Times New Roman"/>
                      </a:endParaRPr>
                    </a:p>
                  </a:txBody>
                  <a:tcPr marL="68580" marR="68580" marT="0" marB="0">
                    <a:solidFill>
                      <a:schemeClr val="bg2">
                        <a:lumMod val="50000"/>
                      </a:schemeClr>
                    </a:solidFill>
                  </a:tcPr>
                </a:tc>
                <a:tc>
                  <a:txBody>
                    <a:bodyPr/>
                    <a:lstStyle/>
                    <a:p>
                      <a:pPr marL="0" marR="0" algn="l">
                        <a:lnSpc>
                          <a:spcPct val="115000"/>
                        </a:lnSpc>
                        <a:spcBef>
                          <a:spcPts val="0"/>
                        </a:spcBef>
                        <a:spcAft>
                          <a:spcPts val="0"/>
                        </a:spcAft>
                      </a:pPr>
                      <a:r>
                        <a:rPr lang="en-US" sz="1200" dirty="0">
                          <a:effectLst/>
                          <a:latin typeface="Arial Black" panose="020B0A04020102020204" pitchFamily="34" charset="0"/>
                        </a:rPr>
                        <a:t>Passing/High School </a:t>
                      </a:r>
                      <a:endParaRPr lang="en-US" sz="1100" dirty="0">
                        <a:effectLst/>
                        <a:latin typeface="Arial Black" panose="020B0A04020102020204" pitchFamily="34" charset="0"/>
                      </a:endParaRPr>
                    </a:p>
                    <a:p>
                      <a:pPr marL="0" marR="0" algn="l">
                        <a:lnSpc>
                          <a:spcPct val="115000"/>
                        </a:lnSpc>
                        <a:spcBef>
                          <a:spcPts val="0"/>
                        </a:spcBef>
                        <a:spcAft>
                          <a:spcPts val="0"/>
                        </a:spcAft>
                      </a:pPr>
                      <a:r>
                        <a:rPr lang="en-US" sz="1200" dirty="0">
                          <a:effectLst/>
                          <a:latin typeface="Arial Black" panose="020B0A04020102020204" pitchFamily="34" charset="0"/>
                        </a:rPr>
                        <a:t>Equivalency</a:t>
                      </a:r>
                      <a:endParaRPr lang="en-US" sz="1100" dirty="0">
                        <a:effectLst/>
                        <a:latin typeface="Arial Black" panose="020B0A04020102020204" pitchFamily="34" charset="0"/>
                        <a:ea typeface="Calibri"/>
                        <a:cs typeface="Times New Roman"/>
                      </a:endParaRPr>
                    </a:p>
                  </a:txBody>
                  <a:tcPr marL="68580" marR="68580" marT="0" marB="0">
                    <a:solidFill>
                      <a:schemeClr val="bg2">
                        <a:lumMod val="50000"/>
                      </a:schemeClr>
                    </a:solidFill>
                  </a:tcPr>
                </a:tc>
                <a:tc>
                  <a:txBody>
                    <a:bodyPr/>
                    <a:lstStyle/>
                    <a:p>
                      <a:pPr marL="0" marR="0" algn="l">
                        <a:lnSpc>
                          <a:spcPct val="115000"/>
                        </a:lnSpc>
                        <a:spcBef>
                          <a:spcPts val="0"/>
                        </a:spcBef>
                        <a:spcAft>
                          <a:spcPts val="1000"/>
                        </a:spcAft>
                      </a:pPr>
                      <a:r>
                        <a:rPr lang="en-US" sz="1200">
                          <a:effectLst/>
                          <a:latin typeface="Arial Black" panose="020B0A04020102020204" pitchFamily="34" charset="0"/>
                        </a:rPr>
                        <a:t>GED College Ready</a:t>
                      </a:r>
                      <a:endParaRPr lang="en-US" sz="1100">
                        <a:effectLst/>
                        <a:latin typeface="Arial Black" panose="020B0A04020102020204" pitchFamily="34" charset="0"/>
                        <a:ea typeface="Calibri"/>
                        <a:cs typeface="Times New Roman"/>
                      </a:endParaRPr>
                    </a:p>
                  </a:txBody>
                  <a:tcPr marL="68580" marR="68580" marT="0" marB="0">
                    <a:solidFill>
                      <a:schemeClr val="bg2">
                        <a:lumMod val="50000"/>
                      </a:schemeClr>
                    </a:solidFill>
                  </a:tcPr>
                </a:tc>
                <a:tc>
                  <a:txBody>
                    <a:bodyPr/>
                    <a:lstStyle/>
                    <a:p>
                      <a:pPr marL="0" marR="0" algn="l">
                        <a:lnSpc>
                          <a:spcPct val="115000"/>
                        </a:lnSpc>
                        <a:spcBef>
                          <a:spcPts val="0"/>
                        </a:spcBef>
                        <a:spcAft>
                          <a:spcPts val="1000"/>
                        </a:spcAft>
                      </a:pPr>
                      <a:r>
                        <a:rPr lang="en-US" sz="1200" dirty="0">
                          <a:effectLst/>
                          <a:latin typeface="Arial Black" panose="020B0A04020102020204" pitchFamily="34" charset="0"/>
                        </a:rPr>
                        <a:t>GED College Ready + Credit</a:t>
                      </a:r>
                      <a:endParaRPr lang="en-US" sz="1100" dirty="0">
                        <a:effectLst/>
                        <a:latin typeface="Arial Black" panose="020B0A04020102020204" pitchFamily="34" charset="0"/>
                        <a:ea typeface="Calibri"/>
                        <a:cs typeface="Times New Roman"/>
                      </a:endParaRPr>
                    </a:p>
                  </a:txBody>
                  <a:tcPr marL="68580" marR="68580" marT="0" marB="0">
                    <a:lnB w="12700" cmpd="sng">
                      <a:noFill/>
                    </a:lnB>
                    <a:solidFill>
                      <a:schemeClr val="bg2">
                        <a:lumMod val="50000"/>
                      </a:schemeClr>
                    </a:solidFill>
                  </a:tcPr>
                </a:tc>
                <a:extLst>
                  <a:ext uri="{0D108BD9-81ED-4DB2-BD59-A6C34878D82A}">
                    <a16:rowId xmlns:a16="http://schemas.microsoft.com/office/drawing/2014/main" val="10000"/>
                  </a:ext>
                </a:extLst>
              </a:tr>
              <a:tr h="422929">
                <a:tc>
                  <a:txBody>
                    <a:bodyPr/>
                    <a:lstStyle/>
                    <a:p>
                      <a:pPr marL="0" marR="0" algn="l">
                        <a:lnSpc>
                          <a:spcPct val="115000"/>
                        </a:lnSpc>
                        <a:spcBef>
                          <a:spcPts val="0"/>
                        </a:spcBef>
                        <a:spcAft>
                          <a:spcPts val="1000"/>
                        </a:spcAft>
                      </a:pPr>
                      <a:r>
                        <a:rPr lang="en-US" sz="1200" dirty="0">
                          <a:solidFill>
                            <a:schemeClr val="bg1"/>
                          </a:solidFill>
                          <a:effectLst/>
                          <a:latin typeface="Arial Black" panose="020B0A04020102020204" pitchFamily="34" charset="0"/>
                        </a:rPr>
                        <a:t>100-144</a:t>
                      </a:r>
                      <a:endParaRPr lang="en-US" sz="1100" dirty="0">
                        <a:solidFill>
                          <a:schemeClr val="bg1"/>
                        </a:solidFill>
                        <a:effectLst/>
                        <a:latin typeface="Arial Black" panose="020B0A04020102020204" pitchFamily="34" charset="0"/>
                        <a:ea typeface="Calibri"/>
                        <a:cs typeface="Times New Roman"/>
                      </a:endParaRPr>
                    </a:p>
                  </a:txBody>
                  <a:tcPr marL="68580" marR="68580" marT="0" marB="0">
                    <a:solidFill>
                      <a:schemeClr val="bg2">
                        <a:lumMod val="50000"/>
                      </a:schemeClr>
                    </a:solidFill>
                  </a:tcPr>
                </a:tc>
                <a:tc>
                  <a:txBody>
                    <a:bodyPr/>
                    <a:lstStyle/>
                    <a:p>
                      <a:pPr marL="0" marR="0" algn="l">
                        <a:lnSpc>
                          <a:spcPct val="115000"/>
                        </a:lnSpc>
                        <a:spcBef>
                          <a:spcPts val="0"/>
                        </a:spcBef>
                        <a:spcAft>
                          <a:spcPts val="1000"/>
                        </a:spcAft>
                      </a:pPr>
                      <a:r>
                        <a:rPr lang="en-US" sz="1200" dirty="0">
                          <a:solidFill>
                            <a:schemeClr val="bg1"/>
                          </a:solidFill>
                          <a:effectLst/>
                          <a:latin typeface="Arial Black" panose="020B0A04020102020204" pitchFamily="34" charset="0"/>
                        </a:rPr>
                        <a:t>145-164</a:t>
                      </a:r>
                      <a:endParaRPr lang="en-US" sz="1100" dirty="0">
                        <a:solidFill>
                          <a:schemeClr val="bg1"/>
                        </a:solidFill>
                        <a:effectLst/>
                        <a:latin typeface="Arial Black" panose="020B0A04020102020204" pitchFamily="34" charset="0"/>
                        <a:ea typeface="Calibri"/>
                        <a:cs typeface="Times New Roman"/>
                      </a:endParaRPr>
                    </a:p>
                  </a:txBody>
                  <a:tcPr marL="68580" marR="68580" marT="0" marB="0">
                    <a:solidFill>
                      <a:schemeClr val="bg2">
                        <a:lumMod val="50000"/>
                      </a:schemeClr>
                    </a:solidFill>
                  </a:tcPr>
                </a:tc>
                <a:tc>
                  <a:txBody>
                    <a:bodyPr/>
                    <a:lstStyle/>
                    <a:p>
                      <a:pPr marL="0" marR="0" algn="l">
                        <a:lnSpc>
                          <a:spcPct val="115000"/>
                        </a:lnSpc>
                        <a:spcBef>
                          <a:spcPts val="0"/>
                        </a:spcBef>
                        <a:spcAft>
                          <a:spcPts val="1000"/>
                        </a:spcAft>
                      </a:pPr>
                      <a:r>
                        <a:rPr lang="en-US" sz="1200" baseline="0" dirty="0">
                          <a:solidFill>
                            <a:schemeClr val="bg1"/>
                          </a:solidFill>
                          <a:effectLst/>
                          <a:latin typeface="Arial Black" panose="020B0A04020102020204" pitchFamily="34" charset="0"/>
                        </a:rPr>
                        <a:t>165-174</a:t>
                      </a:r>
                      <a:endParaRPr lang="en-US" sz="1100" baseline="0" dirty="0">
                        <a:solidFill>
                          <a:schemeClr val="bg1"/>
                        </a:solidFill>
                        <a:effectLst/>
                        <a:latin typeface="Arial Black" panose="020B0A04020102020204" pitchFamily="34" charset="0"/>
                        <a:ea typeface="Calibri"/>
                        <a:cs typeface="Times New Roman"/>
                      </a:endParaRPr>
                    </a:p>
                  </a:txBody>
                  <a:tcPr marL="68580" marR="68580" marT="0" marB="0">
                    <a:lnR>
                      <a:noFill/>
                    </a:lnR>
                    <a:solidFill>
                      <a:schemeClr val="bg2">
                        <a:lumMod val="50000"/>
                      </a:schemeClr>
                    </a:solidFill>
                  </a:tcPr>
                </a:tc>
                <a:tc>
                  <a:txBody>
                    <a:bodyPr/>
                    <a:lstStyle/>
                    <a:p>
                      <a:pPr marL="0" marR="0" algn="l">
                        <a:lnSpc>
                          <a:spcPct val="115000"/>
                        </a:lnSpc>
                        <a:spcBef>
                          <a:spcPts val="0"/>
                        </a:spcBef>
                        <a:spcAft>
                          <a:spcPts val="1000"/>
                        </a:spcAft>
                      </a:pPr>
                      <a:r>
                        <a:rPr lang="en-US" sz="1200" baseline="0" dirty="0">
                          <a:ln>
                            <a:solidFill>
                              <a:schemeClr val="bg1"/>
                            </a:solidFill>
                          </a:ln>
                          <a:solidFill>
                            <a:schemeClr val="bg1"/>
                          </a:solidFill>
                          <a:effectLst/>
                          <a:latin typeface="Arial Black" panose="020B0A04020102020204" pitchFamily="34" charset="0"/>
                        </a:rPr>
                        <a:t>175-200</a:t>
                      </a:r>
                      <a:endParaRPr lang="en-US" sz="1100" baseline="0" dirty="0">
                        <a:ln>
                          <a:solidFill>
                            <a:schemeClr val="bg1"/>
                          </a:solidFill>
                        </a:ln>
                        <a:solidFill>
                          <a:schemeClr val="bg1"/>
                        </a:solidFill>
                        <a:effectLst/>
                        <a:latin typeface="Arial Black" panose="020B0A04020102020204" pitchFamily="34" charset="0"/>
                        <a:ea typeface="Calibri"/>
                        <a:cs typeface="Times New Roman"/>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idx="4294967295"/>
          </p:nvPr>
        </p:nvSpPr>
        <p:spPr>
          <a:xfrm>
            <a:off x="699911" y="440267"/>
            <a:ext cx="10058400" cy="1219200"/>
          </a:xfrm>
        </p:spPr>
        <p:txBody>
          <a:bodyPr/>
          <a:lstStyle/>
          <a:p>
            <a:r>
              <a:rPr lang="en-US" dirty="0">
                <a:latin typeface="+mn-lt"/>
              </a:rPr>
              <a:t>Free GED</a:t>
            </a:r>
          </a:p>
        </p:txBody>
      </p:sp>
      <p:sp>
        <p:nvSpPr>
          <p:cNvPr id="11" name="Rounded Rectangle 10"/>
          <p:cNvSpPr/>
          <p:nvPr/>
        </p:nvSpPr>
        <p:spPr>
          <a:xfrm>
            <a:off x="959555" y="2133600"/>
            <a:ext cx="2427111" cy="993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Black" panose="020B0A04020102020204" pitchFamily="34" charset="0"/>
                <a:cs typeface="Aharoni" panose="02010803020104030203" pitchFamily="2" charset="-79"/>
              </a:rPr>
              <a:t>RLA</a:t>
            </a:r>
          </a:p>
          <a:p>
            <a:pPr algn="ctr"/>
            <a:r>
              <a:rPr lang="en-US" sz="1000" dirty="0">
                <a:latin typeface="Arial Black" panose="020B0A04020102020204" pitchFamily="34" charset="0"/>
                <a:cs typeface="Aharoni" panose="02010803020104030203" pitchFamily="2" charset="-79"/>
              </a:rPr>
              <a:t>(Reasoning through Language Arts)</a:t>
            </a:r>
          </a:p>
          <a:p>
            <a:pPr algn="ctr"/>
            <a:r>
              <a:rPr lang="en-US" sz="1600" dirty="0">
                <a:latin typeface="Arial Black" panose="020B0A04020102020204" pitchFamily="34" charset="0"/>
                <a:cs typeface="Aharoni" panose="02010803020104030203" pitchFamily="2" charset="-79"/>
              </a:rPr>
              <a:t>150 minutes</a:t>
            </a:r>
          </a:p>
        </p:txBody>
      </p:sp>
      <p:sp>
        <p:nvSpPr>
          <p:cNvPr id="13" name="Rounded Rectangle 12"/>
          <p:cNvSpPr/>
          <p:nvPr/>
        </p:nvSpPr>
        <p:spPr>
          <a:xfrm>
            <a:off x="3925183" y="2133600"/>
            <a:ext cx="2201333" cy="99342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Arial Black" panose="020B0A04020102020204" pitchFamily="34" charset="0"/>
            </a:endParaRPr>
          </a:p>
          <a:p>
            <a:pPr algn="ctr"/>
            <a:r>
              <a:rPr lang="en-US" dirty="0">
                <a:latin typeface="Arial Black" panose="020B0A04020102020204" pitchFamily="34" charset="0"/>
              </a:rPr>
              <a:t>Math</a:t>
            </a:r>
          </a:p>
          <a:p>
            <a:pPr algn="ctr"/>
            <a:r>
              <a:rPr lang="en-US" sz="1000" dirty="0"/>
              <a:t>(</a:t>
            </a:r>
            <a:r>
              <a:rPr lang="en-US" sz="1000" dirty="0">
                <a:latin typeface="Arial Black" panose="020B0A04020102020204" pitchFamily="34" charset="0"/>
              </a:rPr>
              <a:t>Mathematical </a:t>
            </a:r>
            <a:r>
              <a:rPr lang="en-US" sz="1100" dirty="0">
                <a:latin typeface="Arial Black" panose="020B0A04020102020204" pitchFamily="34" charset="0"/>
              </a:rPr>
              <a:t>Reasoning)</a:t>
            </a:r>
          </a:p>
          <a:p>
            <a:pPr algn="ctr"/>
            <a:r>
              <a:rPr lang="en-US" dirty="0">
                <a:latin typeface="Arial Black" panose="020B0A04020102020204" pitchFamily="34" charset="0"/>
              </a:rPr>
              <a:t>115 minutes</a:t>
            </a:r>
          </a:p>
          <a:p>
            <a:pPr algn="ctr"/>
            <a:endParaRPr lang="en-US" dirty="0"/>
          </a:p>
        </p:txBody>
      </p:sp>
      <p:sp>
        <p:nvSpPr>
          <p:cNvPr id="14" name="Rounded Rectangle 13"/>
          <p:cNvSpPr/>
          <p:nvPr/>
        </p:nvSpPr>
        <p:spPr>
          <a:xfrm>
            <a:off x="6485466" y="2133600"/>
            <a:ext cx="2201333" cy="99342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Arial Black" panose="020B0A04020102020204" pitchFamily="34" charset="0"/>
              </a:rPr>
              <a:t>Science</a:t>
            </a:r>
          </a:p>
          <a:p>
            <a:pPr algn="ctr"/>
            <a:r>
              <a:rPr lang="en-US" dirty="0">
                <a:latin typeface="Arial Black" panose="020B0A04020102020204" pitchFamily="34" charset="0"/>
              </a:rPr>
              <a:t>90 minutes</a:t>
            </a:r>
          </a:p>
        </p:txBody>
      </p:sp>
      <p:sp>
        <p:nvSpPr>
          <p:cNvPr id="12" name="Rounded Rectangle 11"/>
          <p:cNvSpPr/>
          <p:nvPr/>
        </p:nvSpPr>
        <p:spPr>
          <a:xfrm>
            <a:off x="9121420" y="2133600"/>
            <a:ext cx="2077157" cy="914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solidFill>
                  <a:schemeClr val="bg2">
                    <a:lumMod val="10000"/>
                  </a:schemeClr>
                </a:solidFill>
                <a:latin typeface="Arial Black" panose="020B0A04020102020204" pitchFamily="34" charset="0"/>
              </a:rPr>
              <a:t>Social Studies</a:t>
            </a:r>
          </a:p>
          <a:p>
            <a:pPr algn="ctr"/>
            <a:r>
              <a:rPr lang="en-US" dirty="0">
                <a:solidFill>
                  <a:schemeClr val="bg2">
                    <a:lumMod val="10000"/>
                  </a:schemeClr>
                </a:solidFill>
                <a:latin typeface="Arial Black" panose="020B0A04020102020204" pitchFamily="34" charset="0"/>
              </a:rPr>
              <a:t>70 minutes</a:t>
            </a:r>
          </a:p>
        </p:txBody>
      </p:sp>
      <p:sp>
        <p:nvSpPr>
          <p:cNvPr id="15" name="TextBox 14"/>
          <p:cNvSpPr txBox="1"/>
          <p:nvPr/>
        </p:nvSpPr>
        <p:spPr>
          <a:xfrm>
            <a:off x="959555" y="3369730"/>
            <a:ext cx="7992533" cy="2308324"/>
          </a:xfrm>
          <a:prstGeom prst="rect">
            <a:avLst/>
          </a:prstGeom>
          <a:noFill/>
        </p:spPr>
        <p:txBody>
          <a:bodyPr wrap="square" rtlCol="0">
            <a:spAutoFit/>
          </a:bodyPr>
          <a:lstStyle/>
          <a:p>
            <a:r>
              <a:rPr lang="en-US" dirty="0"/>
              <a:t>Before we Pay:</a:t>
            </a:r>
          </a:p>
          <a:p>
            <a:pPr marL="285750" indent="-285750">
              <a:buFont typeface="Arial" panose="020B0604020202020204" pitchFamily="34" charset="0"/>
              <a:buChar char="•"/>
            </a:pPr>
            <a:r>
              <a:rPr lang="en-US" dirty="0"/>
              <a:t>Create an Account @ </a:t>
            </a:r>
            <a:r>
              <a:rPr lang="en-US" dirty="0">
                <a:hlinkClick r:id="rId2"/>
              </a:rPr>
              <a:t>www.ged.com</a:t>
            </a:r>
            <a:endParaRPr lang="en-US" dirty="0"/>
          </a:p>
          <a:p>
            <a:pPr marL="285750" indent="-285750">
              <a:buFont typeface="Arial" panose="020B0604020202020204" pitchFamily="34" charset="0"/>
              <a:buChar char="•"/>
            </a:pPr>
            <a:r>
              <a:rPr lang="en-US" dirty="0"/>
              <a:t>Have a current state issued ID</a:t>
            </a:r>
          </a:p>
          <a:p>
            <a:pPr marL="285750" indent="-285750">
              <a:buFont typeface="Arial" panose="020B0604020202020204" pitchFamily="34" charset="0"/>
              <a:buChar char="•"/>
            </a:pPr>
            <a:r>
              <a:rPr lang="en-US" dirty="0"/>
              <a:t>Take the GED READY </a:t>
            </a:r>
          </a:p>
          <a:p>
            <a:pPr marL="285750" indent="-285750">
              <a:buFont typeface="Arial" panose="020B0604020202020204" pitchFamily="34" charset="0"/>
              <a:buChar char="•"/>
            </a:pPr>
            <a:r>
              <a:rPr lang="en-US" dirty="0"/>
              <a:t>Pass the GED READY with A 150 or better</a:t>
            </a:r>
          </a:p>
          <a:p>
            <a:pPr marL="285750" indent="-285750">
              <a:buFont typeface="Arial" panose="020B0604020202020204" pitchFamily="34" charset="0"/>
              <a:buChar char="•"/>
            </a:pPr>
            <a:r>
              <a:rPr lang="en-US" dirty="0"/>
              <a:t>Schedule to take GED Exam(s)</a:t>
            </a:r>
          </a:p>
          <a:p>
            <a:endParaRPr lang="en-US" dirty="0"/>
          </a:p>
          <a:p>
            <a:endParaRPr lang="en-US" dirty="0"/>
          </a:p>
        </p:txBody>
      </p:sp>
    </p:spTree>
    <p:extLst>
      <p:ext uri="{BB962C8B-B14F-4D97-AF65-F5344CB8AC3E}">
        <p14:creationId xmlns:p14="http://schemas.microsoft.com/office/powerpoint/2010/main" val="320309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udent Registration and Orientation Revised 2021" id="{D7AAB5E6-C6D2-4725-B329-BF4FC7BA68AE}" vid="{877EC8DE-6AA5-4E2A-AE16-5381F77820AD}"/>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TotalTime>
  <Words>1234</Words>
  <Application>Microsoft Office PowerPoint</Application>
  <PresentationFormat>Widescreen</PresentationFormat>
  <Paragraphs>222</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Abadi</vt:lpstr>
      <vt:lpstr>Arial</vt:lpstr>
      <vt:lpstr>Arial Black</vt:lpstr>
      <vt:lpstr>Calibri</vt:lpstr>
      <vt:lpstr>Cambria</vt:lpstr>
      <vt:lpstr>Fira Sans Extra Condensed Medium</vt:lpstr>
      <vt:lpstr>Roboto</vt:lpstr>
      <vt:lpstr>Segoe Print</vt:lpstr>
      <vt:lpstr>Symbol</vt:lpstr>
      <vt:lpstr>Nature Illustration 16x9</vt:lpstr>
      <vt:lpstr>Edgefield-McCormick Adult Education and Family Literacy</vt:lpstr>
      <vt:lpstr>COVID19: Daily Wellness Procedures</vt:lpstr>
      <vt:lpstr>Admission Requirements </vt:lpstr>
      <vt:lpstr>PowerPoint Presentation</vt:lpstr>
      <vt:lpstr> Edgefield County Adult Education and Family Literacy Adult Education Mission Statement Our mission is to create a caring and safe environment that emphasizes high achievement and career preparation for all students by providing quality educational opportunities to meet the needs of our adult community. Family Literacy Mission- is to equip families with the academics, parenting, and career readiness skills needed to ensure that both parent and child are prepared for success in school and their future careers.</vt:lpstr>
      <vt:lpstr>Preparing students for the FUTURE!</vt:lpstr>
      <vt:lpstr>Registration and Orientation Dates</vt:lpstr>
      <vt:lpstr>Testing Schedule:</vt:lpstr>
      <vt:lpstr>Free GED</vt:lpstr>
      <vt:lpstr>High School Diploma</vt:lpstr>
      <vt:lpstr>PowerPoint Presentation</vt:lpstr>
      <vt:lpstr>Rules are to keep us Safe and Learning</vt:lpstr>
      <vt:lpstr>PowerPoint Presentation</vt:lpstr>
      <vt:lpstr>Cell Phone Policy</vt:lpstr>
      <vt:lpstr>Attendance Policy</vt:lpstr>
      <vt:lpstr>Remote Classes</vt:lpstr>
      <vt:lpstr>Career Pathways</vt:lpstr>
      <vt:lpstr>https://www.mynextmove.org/explore/ip</vt:lpstr>
      <vt:lpstr>Edgefield County Adult Education and Family Literacy Center Procedures</vt:lpstr>
      <vt:lpstr>Picture Yourself in a cap and gown!</vt:lpstr>
      <vt:lpstr>Success can’t Wait</vt:lpstr>
      <vt:lpstr>Our Students are the best! </vt:lpstr>
      <vt:lpstr>Graduation is  May 27,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Edgefield County Adult Education and Family Literacy</dc:title>
  <dc:creator>VICKIE</dc:creator>
  <cp:lastModifiedBy>VICKIE</cp:lastModifiedBy>
  <cp:revision>8</cp:revision>
  <dcterms:created xsi:type="dcterms:W3CDTF">2020-09-01T12:50:44Z</dcterms:created>
  <dcterms:modified xsi:type="dcterms:W3CDTF">2020-10-20T19:50:20Z</dcterms:modified>
</cp:coreProperties>
</file>